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g8uqqOWvnZJCYnUlmUNmOH8n2M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524D72-0A6A-41E0-B04B-7A744C8A18B9}">
  <a:tblStyle styleId="{28524D72-0A6A-41E0-B04B-7A744C8A18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0" name="Google Shape;150;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7" name="Google Shape;157;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6" name="Google Shape;16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9" name="Google Shape;179;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ff7bd67d3_0_11: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2ff7bd67d3_0_11: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ff7bd67d3_0_14: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ff7bd67d3_0_14: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115769a29_0_98: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115769a29_0_98: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273050" y="1828800"/>
            <a:ext cx="8775700" cy="493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8:notes"/>
          <p:cNvSpPr txBox="1"/>
          <p:nvPr>
            <p:ph idx="1" type="body"/>
          </p:nvPr>
        </p:nvSpPr>
        <p:spPr>
          <a:xfrm>
            <a:off x="822325" y="7040563"/>
            <a:ext cx="6584950" cy="5761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 name="Google Shape;57;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115769a29_0_12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115769a29_0_12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115769a29_1_215: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3115769a29_1_215: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 name="Google Shape;6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 name="Google Shape;7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 name="Google Shape;86;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 name="Google Shape;98;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9" name="Google Shape;99;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3" name="Google Shape;133;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9" name="Shape 39"/>
        <p:cNvGrpSpPr/>
        <p:nvPr/>
      </p:nvGrpSpPr>
      <p:grpSpPr>
        <a:xfrm>
          <a:off x="0" y="0"/>
          <a:ext cx="0" cy="0"/>
          <a:chOff x="0" y="0"/>
          <a:chExt cx="0" cy="0"/>
        </a:xfrm>
      </p:grpSpPr>
      <p:sp>
        <p:nvSpPr>
          <p:cNvPr id="40" name="Google Shape;40;p35"/>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5"/>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 name="Google Shape;42;p3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3" name="Shape 43"/>
        <p:cNvGrpSpPr/>
        <p:nvPr/>
      </p:nvGrpSpPr>
      <p:grpSpPr>
        <a:xfrm>
          <a:off x="0" y="0"/>
          <a:ext cx="0" cy="0"/>
          <a:chOff x="0" y="0"/>
          <a:chExt cx="0" cy="0"/>
        </a:xfrm>
      </p:grpSpPr>
      <p:sp>
        <p:nvSpPr>
          <p:cNvPr id="44" name="Google Shape;44;p36"/>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6"/>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6" name="Google Shape;46;p3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7" name="Shape 7"/>
        <p:cNvGrpSpPr/>
        <p:nvPr/>
      </p:nvGrpSpPr>
      <p:grpSpPr>
        <a:xfrm>
          <a:off x="0" y="0"/>
          <a:ext cx="0" cy="0"/>
          <a:chOff x="0" y="0"/>
          <a:chExt cx="0" cy="0"/>
        </a:xfrm>
      </p:grpSpPr>
      <p:sp>
        <p:nvSpPr>
          <p:cNvPr id="8" name="Google Shape;8;p27"/>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7"/>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 name="Google Shape;10;p2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1" name="Shape 11"/>
        <p:cNvGrpSpPr/>
        <p:nvPr/>
      </p:nvGrpSpPr>
      <p:grpSpPr>
        <a:xfrm>
          <a:off x="0" y="0"/>
          <a:ext cx="0" cy="0"/>
          <a:chOff x="0" y="0"/>
          <a:chExt cx="0" cy="0"/>
        </a:xfrm>
      </p:grpSpPr>
      <p:sp>
        <p:nvSpPr>
          <p:cNvPr id="12" name="Google Shape;12;p28"/>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8"/>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 name="Google Shape;14;p2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5" name="Shape 15"/>
        <p:cNvGrpSpPr/>
        <p:nvPr/>
      </p:nvGrpSpPr>
      <p:grpSpPr>
        <a:xfrm>
          <a:off x="0" y="0"/>
          <a:ext cx="0" cy="0"/>
          <a:chOff x="0" y="0"/>
          <a:chExt cx="0" cy="0"/>
        </a:xfrm>
      </p:grpSpPr>
      <p:sp>
        <p:nvSpPr>
          <p:cNvPr id="16" name="Google Shape;16;p29"/>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9"/>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2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30"/>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0"/>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 name="Google Shape;22;p3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3" name="Shape 23"/>
        <p:cNvGrpSpPr/>
        <p:nvPr/>
      </p:nvGrpSpPr>
      <p:grpSpPr>
        <a:xfrm>
          <a:off x="0" y="0"/>
          <a:ext cx="0" cy="0"/>
          <a:chOff x="0" y="0"/>
          <a:chExt cx="0" cy="0"/>
        </a:xfrm>
      </p:grpSpPr>
      <p:sp>
        <p:nvSpPr>
          <p:cNvPr id="24" name="Google Shape;24;p31"/>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1"/>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 name="Google Shape;26;p3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7" name="Shape 27"/>
        <p:cNvGrpSpPr/>
        <p:nvPr/>
      </p:nvGrpSpPr>
      <p:grpSpPr>
        <a:xfrm>
          <a:off x="0" y="0"/>
          <a:ext cx="0" cy="0"/>
          <a:chOff x="0" y="0"/>
          <a:chExt cx="0" cy="0"/>
        </a:xfrm>
      </p:grpSpPr>
      <p:sp>
        <p:nvSpPr>
          <p:cNvPr id="28" name="Google Shape;28;p32"/>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2"/>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 name="Google Shape;30;p3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1" name="Shape 31"/>
        <p:cNvGrpSpPr/>
        <p:nvPr/>
      </p:nvGrpSpPr>
      <p:grpSpPr>
        <a:xfrm>
          <a:off x="0" y="0"/>
          <a:ext cx="0" cy="0"/>
          <a:chOff x="0" y="0"/>
          <a:chExt cx="0" cy="0"/>
        </a:xfrm>
      </p:grpSpPr>
      <p:sp>
        <p:nvSpPr>
          <p:cNvPr id="32" name="Google Shape;32;p33"/>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3"/>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 name="Google Shape;34;p3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5" name="Shape 35"/>
        <p:cNvGrpSpPr/>
        <p:nvPr/>
      </p:nvGrpSpPr>
      <p:grpSpPr>
        <a:xfrm>
          <a:off x="0" y="0"/>
          <a:ext cx="0" cy="0"/>
          <a:chOff x="0" y="0"/>
          <a:chExt cx="0" cy="0"/>
        </a:xfrm>
      </p:grpSpPr>
      <p:sp>
        <p:nvSpPr>
          <p:cNvPr id="36" name="Google Shape;36;p34"/>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4"/>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 name="Google Shape;38;p3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1drv.ms/w/c/7648298e6482d1f4/EfDQstNGr1RCu2gL4VKR4l8Biwc1crQ6RHdg3pocyYwFeA?e=jiEb6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mailto:pothulavenkatavishnuvardhan0520.sse@saveetha.com" TargetMode="External"/><Relationship Id="rId4" Type="http://schemas.openxmlformats.org/officeDocument/2006/relationships/image" Target="../media/image12.jpg"/><Relationship Id="rId5"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nvSpPr>
        <p:spPr>
          <a:xfrm>
            <a:off x="5486400" y="2083850"/>
            <a:ext cx="8520600" cy="2052600"/>
          </a:xfrm>
          <a:prstGeom prst="rect">
            <a:avLst/>
          </a:prstGeom>
          <a:noFill/>
          <a:ln>
            <a:noFill/>
          </a:ln>
        </p:spPr>
        <p:txBody>
          <a:bodyPr anchorCtr="0" anchor="b" bIns="91425" lIns="91425" spcFirstLastPara="1" rIns="91425" wrap="square" tIns="91425">
            <a:noAutofit/>
          </a:bodyPr>
          <a:lstStyle/>
          <a:p>
            <a:pPr indent="0" lvl="0" marL="457200" marR="0" rtl="0" algn="ctr">
              <a:lnSpc>
                <a:spcPct val="115000"/>
              </a:lnSpc>
              <a:spcBef>
                <a:spcPts val="0"/>
              </a:spcBef>
              <a:spcAft>
                <a:spcPts val="0"/>
              </a:spcAft>
              <a:buNone/>
            </a:pPr>
            <a:r>
              <a:rPr b="1" i="0" lang="en-US" sz="3600" u="none" cap="none" strike="noStrike">
                <a:solidFill>
                  <a:schemeClr val="dk1"/>
                </a:solidFill>
                <a:latin typeface="Times New Roman"/>
                <a:ea typeface="Times New Roman"/>
                <a:cs typeface="Times New Roman"/>
                <a:sym typeface="Times New Roman"/>
              </a:rPr>
              <a:t>DEEP</a:t>
            </a:r>
            <a:r>
              <a:rPr b="1" lang="en-US" sz="3600">
                <a:solidFill>
                  <a:schemeClr val="dk1"/>
                </a:solidFill>
                <a:latin typeface="Times New Roman"/>
                <a:ea typeface="Times New Roman"/>
                <a:cs typeface="Times New Roman"/>
                <a:sym typeface="Times New Roman"/>
              </a:rPr>
              <a:t>F</a:t>
            </a:r>
            <a:r>
              <a:rPr b="1" i="0" lang="en-US" sz="3600" u="none" cap="none" strike="noStrike">
                <a:solidFill>
                  <a:schemeClr val="dk1"/>
                </a:solidFill>
                <a:latin typeface="Times New Roman"/>
                <a:ea typeface="Times New Roman"/>
                <a:cs typeface="Times New Roman"/>
                <a:sym typeface="Times New Roman"/>
              </a:rPr>
              <a:t>AKE  </a:t>
            </a:r>
            <a:r>
              <a:rPr b="1" lang="en-US" sz="3600">
                <a:solidFill>
                  <a:schemeClr val="dk1"/>
                </a:solidFill>
                <a:latin typeface="Times New Roman"/>
                <a:ea typeface="Times New Roman"/>
                <a:cs typeface="Times New Roman"/>
                <a:sym typeface="Times New Roman"/>
              </a:rPr>
              <a:t>FACE</a:t>
            </a:r>
            <a:r>
              <a:rPr b="1" i="0" lang="en-US" sz="3600" u="none" cap="none" strike="noStrike">
                <a:solidFill>
                  <a:schemeClr val="dk1"/>
                </a:solidFill>
                <a:latin typeface="Times New Roman"/>
                <a:ea typeface="Times New Roman"/>
                <a:cs typeface="Times New Roman"/>
                <a:sym typeface="Times New Roman"/>
              </a:rPr>
              <a:t>  DETECTION</a:t>
            </a:r>
            <a:endParaRPr b="1" sz="3600">
              <a:latin typeface="Times New Roman"/>
              <a:ea typeface="Times New Roman"/>
              <a:cs typeface="Times New Roman"/>
              <a:sym typeface="Times New Roman"/>
            </a:endParaRPr>
          </a:p>
        </p:txBody>
      </p:sp>
      <p:sp>
        <p:nvSpPr>
          <p:cNvPr id="52" name="Google Shape;52;p1"/>
          <p:cNvSpPr txBox="1"/>
          <p:nvPr/>
        </p:nvSpPr>
        <p:spPr>
          <a:xfrm>
            <a:off x="7275897" y="5321002"/>
            <a:ext cx="7354500" cy="1583100"/>
          </a:xfrm>
          <a:prstGeom prst="rect">
            <a:avLst/>
          </a:prstGeom>
          <a:noFill/>
          <a:ln>
            <a:noFill/>
          </a:ln>
        </p:spPr>
        <p:txBody>
          <a:bodyPr anchorCtr="0" anchor="t" bIns="91425" lIns="91425" spcFirstLastPara="1" rIns="91425" wrap="square" tIns="91425">
            <a:noAutofit/>
          </a:bodyPr>
          <a:lstStyle/>
          <a:p>
            <a:pPr indent="0" lvl="0" marL="1828800" marR="0" rtl="0" algn="ctr">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P VENKATA VISHNU VARDHAN</a:t>
            </a:r>
            <a:endParaRPr/>
          </a:p>
          <a:p>
            <a:pPr indent="0" lvl="0" marL="1828800" marR="0" rtl="0" algn="ctr">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192210520</a:t>
            </a:r>
            <a:endParaRPr/>
          </a:p>
          <a:p>
            <a:pPr indent="0" lvl="0" marL="1828800" marR="0" rtl="0" algn="ctr">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COMPUTER SCIENCE AND ENGINEERING </a:t>
            </a:r>
            <a:endParaRPr/>
          </a:p>
        </p:txBody>
      </p:sp>
      <p:pic>
        <p:nvPicPr>
          <p:cNvPr descr="preencoded.png" id="53" name="Google Shape;53;p1"/>
          <p:cNvPicPr preferRelativeResize="0"/>
          <p:nvPr/>
        </p:nvPicPr>
        <p:blipFill rotWithShape="1">
          <a:blip r:embed="rId3">
            <a:alphaModFix/>
          </a:blip>
          <a:srcRect b="0" l="0" r="0" t="0"/>
          <a:stretch/>
        </p:blipFill>
        <p:spPr>
          <a:xfrm>
            <a:off x="0" y="0"/>
            <a:ext cx="5486400" cy="822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3"/>
          <p:cNvSpPr/>
          <p:nvPr/>
        </p:nvSpPr>
        <p:spPr>
          <a:xfrm>
            <a:off x="448263" y="114297"/>
            <a:ext cx="5670600" cy="708900"/>
          </a:xfrm>
          <a:prstGeom prst="rect">
            <a:avLst/>
          </a:prstGeom>
          <a:noFill/>
          <a:ln>
            <a:noFill/>
          </a:ln>
        </p:spPr>
        <p:txBody>
          <a:bodyPr anchorCtr="0" anchor="t" bIns="0" lIns="0" spcFirstLastPara="1" rIns="0" wrap="square" tIns="0">
            <a:noAutofit/>
          </a:bodyPr>
          <a:lstStyle/>
          <a:p>
            <a:pPr indent="0" lvl="0" marL="0" marR="0" rtl="0" algn="l">
              <a:lnSpc>
                <a:spcPct val="231250"/>
              </a:lnSpc>
              <a:spcBef>
                <a:spcPts val="0"/>
              </a:spcBef>
              <a:spcAft>
                <a:spcPts val="0"/>
              </a:spcAft>
              <a:buClr>
                <a:srgbClr val="1D1D1B"/>
              </a:buClr>
              <a:buSzPts val="2400"/>
              <a:buFont typeface="Times New Roman"/>
              <a:buNone/>
            </a:pPr>
            <a:r>
              <a:rPr b="1" lang="en-US" sz="2400">
                <a:solidFill>
                  <a:srgbClr val="1D1D1B"/>
                </a:solidFill>
                <a:latin typeface="Times New Roman"/>
                <a:ea typeface="Times New Roman"/>
                <a:cs typeface="Times New Roman"/>
                <a:sym typeface="Times New Roman"/>
              </a:rPr>
              <a:t>User Journey Map</a:t>
            </a:r>
            <a:endParaRPr b="1" sz="2400">
              <a:solidFill>
                <a:schemeClr val="dk1"/>
              </a:solidFill>
              <a:latin typeface="Times New Roman"/>
              <a:ea typeface="Times New Roman"/>
              <a:cs typeface="Times New Roman"/>
              <a:sym typeface="Times New Roman"/>
            </a:endParaRPr>
          </a:p>
        </p:txBody>
      </p:sp>
      <p:graphicFrame>
        <p:nvGraphicFramePr>
          <p:cNvPr id="153" name="Google Shape;153;p13"/>
          <p:cNvGraphicFramePr/>
          <p:nvPr/>
        </p:nvGraphicFramePr>
        <p:xfrm>
          <a:off x="1028713" y="918900"/>
          <a:ext cx="3000000" cy="3000000"/>
        </p:xfrm>
        <a:graphic>
          <a:graphicData uri="http://schemas.openxmlformats.org/drawingml/2006/table">
            <a:tbl>
              <a:tblPr>
                <a:noFill/>
                <a:tableStyleId>{28524D72-0A6A-41E0-B04B-7A744C8A18B9}</a:tableStyleId>
              </a:tblPr>
              <a:tblGrid>
                <a:gridCol w="2545075"/>
                <a:gridCol w="2545075"/>
                <a:gridCol w="2545075"/>
                <a:gridCol w="2545075"/>
                <a:gridCol w="2545075"/>
              </a:tblGrid>
              <a:tr h="381000">
                <a:tc>
                  <a:txBody>
                    <a:bodyPr/>
                    <a:lstStyle/>
                    <a:p>
                      <a:pPr indent="0" lvl="0" marL="0" rtl="0" algn="l">
                        <a:lnSpc>
                          <a:spcPct val="100000"/>
                        </a:lnSpc>
                        <a:spcBef>
                          <a:spcPts val="1200"/>
                        </a:spcBef>
                        <a:spcAft>
                          <a:spcPts val="0"/>
                        </a:spcAft>
                        <a:buNone/>
                      </a:pPr>
                      <a:r>
                        <a:rPr b="1" lang="en-US" sz="1800">
                          <a:latin typeface="Times New Roman"/>
                          <a:ea typeface="Times New Roman"/>
                          <a:cs typeface="Times New Roman"/>
                          <a:sym typeface="Times New Roman"/>
                        </a:rPr>
                        <a:t> Stage</a:t>
                      </a:r>
                      <a:endParaRPr b="1" sz="18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US" sz="1800">
                          <a:latin typeface="Times New Roman"/>
                          <a:ea typeface="Times New Roman"/>
                          <a:cs typeface="Times New Roman"/>
                          <a:sym typeface="Times New Roman"/>
                        </a:rPr>
                        <a:t> </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9D9D9"/>
                    </a:solidFill>
                  </a:tcPr>
                </a:tc>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User Action</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9D9D9"/>
                    </a:solidFill>
                  </a:tcPr>
                </a:tc>
                <a:tc>
                  <a:txBody>
                    <a:bodyPr/>
                    <a:lstStyle/>
                    <a:p>
                      <a:pPr indent="0" lvl="0" marL="0" rtl="0" algn="l">
                        <a:lnSpc>
                          <a:spcPct val="100000"/>
                        </a:lnSpc>
                        <a:spcBef>
                          <a:spcPts val="1200"/>
                        </a:spcBef>
                        <a:spcAft>
                          <a:spcPts val="0"/>
                        </a:spcAft>
                        <a:buNone/>
                      </a:pPr>
                      <a:r>
                        <a:rPr b="1" lang="en-US" sz="1800">
                          <a:latin typeface="Times New Roman"/>
                          <a:ea typeface="Times New Roman"/>
                          <a:cs typeface="Times New Roman"/>
                          <a:sym typeface="Times New Roman"/>
                        </a:rPr>
                        <a:t>User Emotion</a:t>
                      </a:r>
                      <a:endParaRPr b="1" sz="18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US" sz="1800">
                          <a:latin typeface="Times New Roman"/>
                          <a:ea typeface="Times New Roman"/>
                          <a:cs typeface="Times New Roman"/>
                          <a:sym typeface="Times New Roman"/>
                        </a:rPr>
                        <a:t> </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9D9D9"/>
                    </a:solidFill>
                  </a:tcPr>
                </a:tc>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Pain Points</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9D9D9"/>
                    </a:solidFill>
                  </a:tcPr>
                </a:tc>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Opportunities</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9D9D9"/>
                    </a:solidFill>
                  </a:tcPr>
                </a:tc>
              </a:tr>
              <a:tr h="381000">
                <a:tc>
                  <a:txBody>
                    <a:bodyPr/>
                    <a:lstStyle/>
                    <a:p>
                      <a:pPr indent="0" lvl="0" marL="0" rtl="0" algn="l">
                        <a:lnSpc>
                          <a:spcPct val="100000"/>
                        </a:lnSpc>
                        <a:spcBef>
                          <a:spcPts val="1200"/>
                        </a:spcBef>
                        <a:spcAft>
                          <a:spcPts val="0"/>
                        </a:spcAft>
                        <a:buNone/>
                      </a:pPr>
                      <a:r>
                        <a:rPr b="1" lang="en-US" sz="1800">
                          <a:latin typeface="Times New Roman"/>
                          <a:ea typeface="Times New Roman"/>
                          <a:cs typeface="Times New Roman"/>
                          <a:sym typeface="Times New Roman"/>
                        </a:rPr>
                        <a:t>Awareness</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0"/>
                        </a:spcAft>
                        <a:buNone/>
                      </a:pPr>
                      <a:r>
                        <a:rPr lang="en-US" sz="1800">
                          <a:latin typeface="Times New Roman"/>
                          <a:ea typeface="Times New Roman"/>
                          <a:cs typeface="Times New Roman"/>
                          <a:sym typeface="Times New Roman"/>
                        </a:rPr>
                        <a:t>Learns about deepfake risks through news or personal experiences.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0"/>
                        </a:spcAft>
                        <a:buNone/>
                      </a:pPr>
                      <a:r>
                        <a:rPr lang="en-US" sz="1800">
                          <a:latin typeface="Times New Roman"/>
                          <a:ea typeface="Times New Roman"/>
                          <a:cs typeface="Times New Roman"/>
                          <a:sym typeface="Times New Roman"/>
                        </a:rPr>
                        <a:t>Concerned, cautious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0"/>
                        </a:spcAft>
                        <a:buNone/>
                      </a:pPr>
                      <a:r>
                        <a:rPr lang="en-US" sz="1800">
                          <a:latin typeface="Times New Roman"/>
                          <a:ea typeface="Times New Roman"/>
                          <a:cs typeface="Times New Roman"/>
                          <a:sym typeface="Times New Roman"/>
                        </a:rPr>
                        <a:t>Lack of knowledge about deepfake detection tools.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0"/>
                        </a:spcAft>
                        <a:buNone/>
                      </a:pPr>
                      <a:r>
                        <a:rPr lang="en-US" sz="1800">
                          <a:latin typeface="Times New Roman"/>
                          <a:ea typeface="Times New Roman"/>
                          <a:cs typeface="Times New Roman"/>
                          <a:sym typeface="Times New Roman"/>
                        </a:rPr>
                        <a:t>Educate users on deepfake threats and solutions.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r>
              <a:tr h="533400">
                <a:tc>
                  <a:txBody>
                    <a:bodyPr/>
                    <a:lstStyle/>
                    <a:p>
                      <a:pPr indent="0" lvl="0" marL="0" rtl="0" algn="l">
                        <a:lnSpc>
                          <a:spcPct val="100000"/>
                        </a:lnSpc>
                        <a:spcBef>
                          <a:spcPts val="1200"/>
                        </a:spcBef>
                        <a:spcAft>
                          <a:spcPts val="800"/>
                        </a:spcAft>
                        <a:buNone/>
                      </a:pPr>
                      <a:r>
                        <a:rPr b="1" lang="en-US" sz="1800">
                          <a:latin typeface="Times New Roman"/>
                          <a:ea typeface="Times New Roman"/>
                          <a:cs typeface="Times New Roman"/>
                          <a:sym typeface="Times New Roman"/>
                        </a:rPr>
                        <a:t>Consideration</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Researches deepfake detection tools online.</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Curious, skeptical</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Uncertainty about accuracy and reliability of tools.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Provide clear information, case studies, and demos.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r>
              <a:tr h="381000">
                <a:tc>
                  <a:txBody>
                    <a:bodyPr/>
                    <a:lstStyle/>
                    <a:p>
                      <a:pPr indent="0" lvl="0" marL="0" rtl="0" algn="l">
                        <a:lnSpc>
                          <a:spcPct val="100000"/>
                        </a:lnSpc>
                        <a:spcBef>
                          <a:spcPts val="1200"/>
                        </a:spcBef>
                        <a:spcAft>
                          <a:spcPts val="800"/>
                        </a:spcAft>
                        <a:buNone/>
                      </a:pPr>
                      <a:r>
                        <a:rPr b="1" lang="en-US" sz="1800">
                          <a:latin typeface="Times New Roman"/>
                          <a:ea typeface="Times New Roman"/>
                          <a:cs typeface="Times New Roman"/>
                          <a:sym typeface="Times New Roman"/>
                        </a:rPr>
                        <a:t>Decision</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Chooses a deepfake detection system and signs up.</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Hopeful, expectant</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Concerns about ease of use, cost, and effectiveness.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Offer free trials, simple onboarding, and testimonials.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r>
              <a:tr h="381000">
                <a:tc>
                  <a:txBody>
                    <a:bodyPr/>
                    <a:lstStyle/>
                    <a:p>
                      <a:pPr indent="0" lvl="0" marL="0" rtl="0" algn="l">
                        <a:lnSpc>
                          <a:spcPct val="100000"/>
                        </a:lnSpc>
                        <a:spcBef>
                          <a:spcPts val="1200"/>
                        </a:spcBef>
                        <a:spcAft>
                          <a:spcPts val="800"/>
                        </a:spcAft>
                        <a:buNone/>
                      </a:pPr>
                      <a:r>
                        <a:rPr b="1" lang="en-US" sz="1800">
                          <a:latin typeface="Times New Roman"/>
                          <a:ea typeface="Times New Roman"/>
                          <a:cs typeface="Times New Roman"/>
                          <a:sym typeface="Times New Roman"/>
                        </a:rPr>
                        <a:t>Usage</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Uploads or streams content for deepfake detection.</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Engaged, alert</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Potential false positives/negatives, processing time.</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Improve AI accuracy, provide real-time feedback.</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r>
              <a:tr h="381000">
                <a:tc>
                  <a:txBody>
                    <a:bodyPr/>
                    <a:lstStyle/>
                    <a:p>
                      <a:pPr indent="0" lvl="0" marL="0" rtl="0" algn="l">
                        <a:lnSpc>
                          <a:spcPct val="100000"/>
                        </a:lnSpc>
                        <a:spcBef>
                          <a:spcPts val="1200"/>
                        </a:spcBef>
                        <a:spcAft>
                          <a:spcPts val="800"/>
                        </a:spcAft>
                        <a:buNone/>
                      </a:pPr>
                      <a:r>
                        <a:rPr b="1" lang="en-US" sz="1800">
                          <a:latin typeface="Times New Roman"/>
                          <a:ea typeface="Times New Roman"/>
                          <a:cs typeface="Times New Roman"/>
                          <a:sym typeface="Times New Roman"/>
                        </a:rPr>
                        <a:t>Feedback &amp; Trust</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Evaluates results, shares experience with others.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Satisfied or frustrated</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Inconsistencies in detection, lack of customer support.</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Provide clear explanations, continuous updates, and support.</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r>
              <a:tr h="381000">
                <a:tc>
                  <a:txBody>
                    <a:bodyPr/>
                    <a:lstStyle/>
                    <a:p>
                      <a:pPr indent="0" lvl="0" marL="0" rtl="0" algn="l">
                        <a:lnSpc>
                          <a:spcPct val="100000"/>
                        </a:lnSpc>
                        <a:spcBef>
                          <a:spcPts val="1200"/>
                        </a:spcBef>
                        <a:spcAft>
                          <a:spcPts val="800"/>
                        </a:spcAft>
                        <a:buNone/>
                      </a:pPr>
                      <a:r>
                        <a:rPr b="1" lang="en-US" sz="1800">
                          <a:latin typeface="Times New Roman"/>
                          <a:ea typeface="Times New Roman"/>
                          <a:cs typeface="Times New Roman"/>
                          <a:sym typeface="Times New Roman"/>
                        </a:rPr>
                        <a:t>Retention &amp; Advocacy</a:t>
                      </a:r>
                      <a:endParaRPr b="1"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Continues using the tool, recommends to others.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Confident, secure</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Needs ongoing trust in the system’s accuracy.</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1200"/>
                        </a:spcBef>
                        <a:spcAft>
                          <a:spcPts val="800"/>
                        </a:spcAft>
                        <a:buNone/>
                      </a:pPr>
                      <a:r>
                        <a:rPr lang="en-US" sz="1800">
                          <a:latin typeface="Times New Roman"/>
                          <a:ea typeface="Times New Roman"/>
                          <a:cs typeface="Times New Roman"/>
                          <a:sym typeface="Times New Roman"/>
                        </a:rPr>
                        <a:t>Regular updates, community engagement, loyalty rewards.</a:t>
                      </a:r>
                      <a:endParaRPr sz="1800">
                        <a:latin typeface="Times New Roman"/>
                        <a:ea typeface="Times New Roman"/>
                        <a:cs typeface="Times New Roman"/>
                        <a:sym typeface="Times New Roman"/>
                      </a:endParaRPr>
                    </a:p>
                  </a:txBody>
                  <a:tcPr marT="91425" marB="91425" marR="68575" marL="68575">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p:nvPr/>
        </p:nvSpPr>
        <p:spPr>
          <a:xfrm>
            <a:off x="-1029429" y="542842"/>
            <a:ext cx="6128400" cy="708900"/>
          </a:xfrm>
          <a:prstGeom prst="rect">
            <a:avLst/>
          </a:prstGeom>
          <a:noFill/>
          <a:ln>
            <a:noFill/>
          </a:ln>
        </p:spPr>
        <p:txBody>
          <a:bodyPr anchorCtr="0" anchor="t" bIns="0" lIns="0" spcFirstLastPara="1" rIns="0" wrap="square" tIns="0">
            <a:noAutofit/>
          </a:bodyPr>
          <a:lstStyle/>
          <a:p>
            <a:pPr indent="0" lvl="0" marL="0" marR="0" rtl="0" algn="ctr">
              <a:lnSpc>
                <a:spcPct val="231250"/>
              </a:lnSpc>
              <a:spcBef>
                <a:spcPts val="0"/>
              </a:spcBef>
              <a:spcAft>
                <a:spcPts val="0"/>
              </a:spcAft>
              <a:buClr>
                <a:srgbClr val="1D1D1B"/>
              </a:buClr>
              <a:buSzPts val="2400"/>
              <a:buFont typeface="Times New Roman"/>
              <a:buNone/>
            </a:pPr>
            <a:r>
              <a:rPr b="1" lang="en-US" sz="2400">
                <a:solidFill>
                  <a:srgbClr val="1D1D1B"/>
                </a:solidFill>
                <a:latin typeface="Times New Roman"/>
                <a:ea typeface="Times New Roman"/>
                <a:cs typeface="Times New Roman"/>
                <a:sym typeface="Times New Roman"/>
              </a:rPr>
              <a:t>Competi</a:t>
            </a:r>
            <a:r>
              <a:rPr b="1" lang="en-US" sz="2400">
                <a:solidFill>
                  <a:srgbClr val="1D1D1B"/>
                </a:solidFill>
                <a:latin typeface="Times New Roman"/>
                <a:ea typeface="Times New Roman"/>
                <a:cs typeface="Times New Roman"/>
                <a:sym typeface="Times New Roman"/>
              </a:rPr>
              <a:t>tion</a:t>
            </a:r>
            <a:r>
              <a:rPr b="1" lang="en-US" sz="2400">
                <a:solidFill>
                  <a:srgbClr val="1D1D1B"/>
                </a:solidFill>
                <a:latin typeface="Times New Roman"/>
                <a:ea typeface="Times New Roman"/>
                <a:cs typeface="Times New Roman"/>
                <a:sym typeface="Times New Roman"/>
              </a:rPr>
              <a:t> Analysis</a:t>
            </a:r>
            <a:endParaRPr b="1" sz="2400">
              <a:solidFill>
                <a:schemeClr val="dk1"/>
              </a:solidFill>
              <a:latin typeface="Times New Roman"/>
              <a:ea typeface="Times New Roman"/>
              <a:cs typeface="Times New Roman"/>
              <a:sym typeface="Times New Roman"/>
            </a:endParaRPr>
          </a:p>
        </p:txBody>
      </p:sp>
      <p:sp>
        <p:nvSpPr>
          <p:cNvPr id="160" name="Google Shape;160;p12"/>
          <p:cNvSpPr/>
          <p:nvPr/>
        </p:nvSpPr>
        <p:spPr>
          <a:xfrm>
            <a:off x="793790" y="3913465"/>
            <a:ext cx="7556421" cy="145161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sp>
        <p:nvSpPr>
          <p:cNvPr id="161" name="Google Shape;161;p12"/>
          <p:cNvSpPr/>
          <p:nvPr/>
        </p:nvSpPr>
        <p:spPr>
          <a:xfrm>
            <a:off x="384300" y="1435675"/>
            <a:ext cx="13868400" cy="6457500"/>
          </a:xfrm>
          <a:prstGeom prst="rect">
            <a:avLst/>
          </a:prstGeom>
          <a:noFill/>
          <a:ln>
            <a:noFill/>
          </a:ln>
        </p:spPr>
        <p:txBody>
          <a:bodyPr anchorCtr="0" anchor="ctr" bIns="45700" lIns="91425" spcFirstLastPara="1" rIns="91425" wrap="square" tIns="45700">
            <a:spAutoFit/>
          </a:bodyPr>
          <a:lstStyle/>
          <a:p>
            <a:pPr indent="0" lvl="3" marL="1371600" marR="0" rtl="0" algn="just">
              <a:lnSpc>
                <a:spcPct val="150000"/>
              </a:lnSpc>
              <a:spcBef>
                <a:spcPts val="0"/>
              </a:spcBef>
              <a:spcAft>
                <a:spcPts val="0"/>
              </a:spcAft>
              <a:buNone/>
            </a:pPr>
            <a:r>
              <a:t/>
            </a:r>
            <a:endParaRPr/>
          </a:p>
        </p:txBody>
      </p:sp>
      <p:graphicFrame>
        <p:nvGraphicFramePr>
          <p:cNvPr id="162" name="Google Shape;162;p12"/>
          <p:cNvGraphicFramePr/>
          <p:nvPr/>
        </p:nvGraphicFramePr>
        <p:xfrm>
          <a:off x="1009738" y="1538825"/>
          <a:ext cx="3000000" cy="3000000"/>
        </p:xfrm>
        <a:graphic>
          <a:graphicData uri="http://schemas.openxmlformats.org/drawingml/2006/table">
            <a:tbl>
              <a:tblPr>
                <a:noFill/>
                <a:tableStyleId>{28524D72-0A6A-41E0-B04B-7A744C8A18B9}</a:tableStyleId>
              </a:tblPr>
              <a:tblGrid>
                <a:gridCol w="2648600"/>
                <a:gridCol w="2648600"/>
                <a:gridCol w="2648600"/>
                <a:gridCol w="2648600"/>
                <a:gridCol w="2648600"/>
              </a:tblGrid>
              <a:tr h="637950">
                <a:tc>
                  <a:txBody>
                    <a:bodyPr/>
                    <a:lstStyle/>
                    <a:p>
                      <a:pPr indent="0" lvl="0" marL="0" rtl="0" algn="ctr">
                        <a:lnSpc>
                          <a:spcPct val="115000"/>
                        </a:lnSpc>
                        <a:spcBef>
                          <a:spcPts val="0"/>
                        </a:spcBef>
                        <a:spcAft>
                          <a:spcPts val="0"/>
                        </a:spcAft>
                        <a:buNone/>
                      </a:pPr>
                      <a:r>
                        <a:rPr b="1" lang="en-US" sz="1800">
                          <a:latin typeface="Times New Roman"/>
                          <a:ea typeface="Times New Roman"/>
                          <a:cs typeface="Times New Roman"/>
                          <a:sym typeface="Times New Roman"/>
                        </a:rPr>
                        <a:t>Feature</a:t>
                      </a:r>
                      <a:endParaRPr b="1" sz="1800">
                        <a:latin typeface="Times New Roman"/>
                        <a:ea typeface="Times New Roman"/>
                        <a:cs typeface="Times New Roman"/>
                        <a:sym typeface="Times New Roman"/>
                      </a:endParaRPr>
                    </a:p>
                  </a:txBody>
                  <a:tcPr marT="91425" marB="91425" marR="91425" marL="91425">
                    <a:solidFill>
                      <a:srgbClr val="9E9E9E"/>
                    </a:solidFill>
                  </a:tcPr>
                </a:tc>
                <a:tc>
                  <a:txBody>
                    <a:bodyPr/>
                    <a:lstStyle/>
                    <a:p>
                      <a:pPr indent="0" lvl="0" marL="0" rtl="0" algn="l">
                        <a:spcBef>
                          <a:spcPts val="0"/>
                        </a:spcBef>
                        <a:spcAft>
                          <a:spcPts val="0"/>
                        </a:spcAft>
                        <a:buNone/>
                      </a:pPr>
                      <a:r>
                        <a:rPr b="1" lang="en-US" sz="1800">
                          <a:latin typeface="Times New Roman"/>
                          <a:ea typeface="Times New Roman"/>
                          <a:cs typeface="Times New Roman"/>
                          <a:sym typeface="Times New Roman"/>
                        </a:rPr>
                        <a:t>Competitor A</a:t>
                      </a:r>
                      <a:endParaRPr b="1" sz="1800">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E9E9E"/>
                    </a:solidFill>
                  </a:tcPr>
                </a:tc>
                <a:tc>
                  <a:txBody>
                    <a:bodyPr/>
                    <a:lstStyle/>
                    <a:p>
                      <a:pPr indent="0" lvl="0" marL="0" rtl="0" algn="l">
                        <a:spcBef>
                          <a:spcPts val="0"/>
                        </a:spcBef>
                        <a:spcAft>
                          <a:spcPts val="0"/>
                        </a:spcAft>
                        <a:buNone/>
                      </a:pPr>
                      <a:r>
                        <a:rPr b="1" lang="en-US" sz="1800">
                          <a:latin typeface="Times New Roman"/>
                          <a:ea typeface="Times New Roman"/>
                          <a:cs typeface="Times New Roman"/>
                          <a:sym typeface="Times New Roman"/>
                        </a:rPr>
                        <a:t>Competitor B</a:t>
                      </a:r>
                      <a:endParaRPr b="1"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E9E9E"/>
                    </a:solidFill>
                  </a:tcPr>
                </a:tc>
                <a:tc>
                  <a:txBody>
                    <a:bodyPr/>
                    <a:lstStyle/>
                    <a:p>
                      <a:pPr indent="0" lvl="0" marL="0" rtl="0" algn="l">
                        <a:spcBef>
                          <a:spcPts val="0"/>
                        </a:spcBef>
                        <a:spcAft>
                          <a:spcPts val="0"/>
                        </a:spcAft>
                        <a:buNone/>
                      </a:pPr>
                      <a:r>
                        <a:rPr b="1" lang="en-US" sz="1800">
                          <a:latin typeface="Times New Roman"/>
                          <a:ea typeface="Times New Roman"/>
                          <a:cs typeface="Times New Roman"/>
                          <a:sym typeface="Times New Roman"/>
                        </a:rPr>
                        <a:t>Competitor C</a:t>
                      </a:r>
                      <a:endParaRPr b="1"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E9E9E"/>
                    </a:solidFill>
                  </a:tcPr>
                </a:tc>
                <a:tc>
                  <a:txBody>
                    <a:bodyPr/>
                    <a:lstStyle/>
                    <a:p>
                      <a:pPr indent="0" lvl="0" marL="0" rtl="0" algn="l">
                        <a:spcBef>
                          <a:spcPts val="0"/>
                        </a:spcBef>
                        <a:spcAft>
                          <a:spcPts val="0"/>
                        </a:spcAft>
                        <a:buNone/>
                      </a:pPr>
                      <a:r>
                        <a:rPr b="1" lang="en-US" sz="1800">
                          <a:latin typeface="Times New Roman"/>
                          <a:ea typeface="Times New Roman"/>
                          <a:cs typeface="Times New Roman"/>
                          <a:sym typeface="Times New Roman"/>
                        </a:rPr>
                        <a:t>Your System</a:t>
                      </a:r>
                      <a:endParaRPr b="1"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9E9E9E"/>
                    </a:solidFill>
                  </a:tcPr>
                </a:tc>
              </a:tr>
              <a:tr h="510250">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Detection Accuracy</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90%+</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85%+</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80%+</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TBD (Testing)</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Confidence Score</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 (Bar)</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Text/Graphical</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Text Only</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 (Visual + Text)</a:t>
                      </a:r>
                      <a:endParaRPr sz="1800">
                        <a:latin typeface="Times New Roman"/>
                        <a:ea typeface="Times New Roman"/>
                        <a:cs typeface="Times New Roman"/>
                        <a:sym typeface="Times New Roman"/>
                      </a:endParaRPr>
                    </a:p>
                  </a:txBody>
                  <a:tcPr marT="9525" marB="9525" marR="9525" marL="9525"/>
                </a:tc>
              </a:tr>
              <a:tr h="849600">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Heatmap/Visual Feedback</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No</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 (Interactive)</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Real-time Detection</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No</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Media Supported</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Video, Image</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Video Only</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Image Only</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Video, Image</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Report Generation</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PDF, CSV</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CSV</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PDF</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PDF, CSV</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UI</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Basic</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Advanced</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Basic</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Clean, Intuitive</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Pricing</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Subscription-based</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One-time License</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Free (Limitations)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Subscription-based</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Platform Availability</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Web, Windows, Mac</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Web Only</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Windows Only</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Web, Mobile (Planned)</a:t>
                      </a:r>
                      <a:endParaRPr sz="1800">
                        <a:latin typeface="Times New Roman"/>
                        <a:ea typeface="Times New Roman"/>
                        <a:cs typeface="Times New Roman"/>
                        <a:sym typeface="Times New Roman"/>
                      </a:endParaRPr>
                    </a:p>
                  </a:txBody>
                  <a:tcPr marT="9525" marB="9525" marR="9525" marL="9525"/>
                </a:tc>
              </a:tr>
              <a:tr h="531675">
                <a:tc>
                  <a:txBody>
                    <a:bodyPr/>
                    <a:lstStyle/>
                    <a:p>
                      <a:pPr indent="0" lvl="0" marL="0" rtl="0" algn="l">
                        <a:lnSpc>
                          <a:spcPct val="115000"/>
                        </a:lnSpc>
                        <a:spcBef>
                          <a:spcPts val="1200"/>
                        </a:spcBef>
                        <a:spcAft>
                          <a:spcPts val="1200"/>
                        </a:spcAft>
                        <a:buNone/>
                      </a:pPr>
                      <a:r>
                        <a:rPr b="1" lang="en-US" sz="1800">
                          <a:latin typeface="Times New Roman"/>
                          <a:ea typeface="Times New Roman"/>
                          <a:cs typeface="Times New Roman"/>
                          <a:sym typeface="Times New Roman"/>
                        </a:rPr>
                        <a:t>API Integration</a:t>
                      </a:r>
                      <a:endParaRPr b="1"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No</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c>
                  <a:txBody>
                    <a:bodyPr/>
                    <a:lstStyle/>
                    <a:p>
                      <a:pPr indent="0" lvl="0" marL="0" rtl="0" algn="l">
                        <a:lnSpc>
                          <a:spcPct val="115000"/>
                        </a:lnSpc>
                        <a:spcBef>
                          <a:spcPts val="1200"/>
                        </a:spcBef>
                        <a:spcAft>
                          <a:spcPts val="1200"/>
                        </a:spcAft>
                        <a:buNone/>
                      </a:pPr>
                      <a:r>
                        <a:rPr lang="en-US" sz="1800">
                          <a:latin typeface="Times New Roman"/>
                          <a:ea typeface="Times New Roman"/>
                          <a:cs typeface="Times New Roman"/>
                          <a:sym typeface="Times New Roman"/>
                        </a:rPr>
                        <a:t>Yes</a:t>
                      </a:r>
                      <a:endParaRPr sz="1800">
                        <a:latin typeface="Times New Roman"/>
                        <a:ea typeface="Times New Roman"/>
                        <a:cs typeface="Times New Roman"/>
                        <a:sym typeface="Times New Roman"/>
                      </a:endParaRPr>
                    </a:p>
                  </a:txBody>
                  <a:tcPr marT="9525" marB="9525" marR="9525" marL="95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p:nvPr/>
        </p:nvSpPr>
        <p:spPr>
          <a:xfrm>
            <a:off x="1990250" y="367300"/>
            <a:ext cx="8857200" cy="1029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 Business Potential,Gap Analysis,Growth Rate &amp; Market Size   graph</a:t>
            </a:r>
            <a:endParaRPr b="1" sz="2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400"/>
              </a:spcAft>
              <a:buClr>
                <a:schemeClr val="dk1"/>
              </a:buClr>
              <a:buSzPts val="1100"/>
              <a:buFont typeface="Arial"/>
              <a:buNone/>
            </a:pPr>
            <a:r>
              <a:t/>
            </a:r>
            <a:endParaRPr b="1" sz="1800">
              <a:solidFill>
                <a:schemeClr val="dk1"/>
              </a:solidFill>
              <a:latin typeface="Times New Roman"/>
              <a:ea typeface="Times New Roman"/>
              <a:cs typeface="Times New Roman"/>
              <a:sym typeface="Times New Roman"/>
            </a:endParaRPr>
          </a:p>
        </p:txBody>
      </p:sp>
      <p:sp>
        <p:nvSpPr>
          <p:cNvPr id="169" name="Google Shape;169;p14"/>
          <p:cNvSpPr/>
          <p:nvPr/>
        </p:nvSpPr>
        <p:spPr>
          <a:xfrm>
            <a:off x="10158271" y="5261470"/>
            <a:ext cx="3608100" cy="748500"/>
          </a:xfrm>
          <a:prstGeom prst="rect">
            <a:avLst/>
          </a:prstGeom>
          <a:noFill/>
          <a:ln>
            <a:noFill/>
          </a:ln>
        </p:spPr>
        <p:txBody>
          <a:bodyPr anchorCtr="0" anchor="t" bIns="0" lIns="0" spcFirstLastPara="1" rIns="0" wrap="square" tIns="0">
            <a:noAutofit/>
          </a:bodyPr>
          <a:lstStyle/>
          <a:p>
            <a:pPr indent="0" lvl="0" marL="0" marR="0" rtl="0" algn="l">
              <a:lnSpc>
                <a:spcPct val="97500"/>
              </a:lnSpc>
              <a:spcBef>
                <a:spcPts val="0"/>
              </a:spcBef>
              <a:spcAft>
                <a:spcPts val="0"/>
              </a:spcAft>
              <a:buNone/>
            </a:pPr>
            <a:r>
              <a:rPr lang="en-US" sz="6000">
                <a:solidFill>
                  <a:schemeClr val="dk1"/>
                </a:solidFill>
                <a:latin typeface="Calibri"/>
                <a:ea typeface="Calibri"/>
                <a:cs typeface="Calibri"/>
                <a:sym typeface="Calibri"/>
              </a:rPr>
              <a:t> </a:t>
            </a:r>
            <a:endParaRPr/>
          </a:p>
          <a:p>
            <a:pPr indent="0" lvl="0" marL="0" marR="0" rtl="0" algn="ctr">
              <a:lnSpc>
                <a:spcPct val="162500"/>
              </a:lnSpc>
              <a:spcBef>
                <a:spcPts val="0"/>
              </a:spcBef>
              <a:spcAft>
                <a:spcPts val="0"/>
              </a:spcAft>
              <a:buClr>
                <a:schemeClr val="dk1"/>
              </a:buClr>
              <a:buSzPts val="3600"/>
              <a:buFont typeface="Calibri"/>
              <a:buNone/>
            </a:pPr>
            <a:r>
              <a:t/>
            </a:r>
            <a:endParaRPr b="1" sz="3600">
              <a:solidFill>
                <a:schemeClr val="dk1"/>
              </a:solidFill>
              <a:latin typeface="Times New Roman"/>
              <a:ea typeface="Times New Roman"/>
              <a:cs typeface="Times New Roman"/>
              <a:sym typeface="Times New Roman"/>
            </a:endParaRPr>
          </a:p>
        </p:txBody>
      </p:sp>
      <p:sp>
        <p:nvSpPr>
          <p:cNvPr id="170" name="Google Shape;170;p14"/>
          <p:cNvSpPr/>
          <p:nvPr/>
        </p:nvSpPr>
        <p:spPr>
          <a:xfrm>
            <a:off x="10064130" y="2964148"/>
            <a:ext cx="3608189" cy="74842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None/>
            </a:pPr>
            <a:r>
              <a:t/>
            </a:r>
            <a:endParaRPr/>
          </a:p>
          <a:p>
            <a:pPr indent="0" lvl="0" marL="0" marR="0" rtl="0" algn="ctr">
              <a:lnSpc>
                <a:spcPct val="162500"/>
              </a:lnSpc>
              <a:spcBef>
                <a:spcPts val="0"/>
              </a:spcBef>
              <a:spcAft>
                <a:spcPts val="0"/>
              </a:spcAft>
              <a:buClr>
                <a:schemeClr val="dk1"/>
              </a:buClr>
              <a:buSzPts val="3600"/>
              <a:buFont typeface="Calibri"/>
              <a:buNone/>
            </a:pPr>
            <a:r>
              <a:t/>
            </a:r>
            <a:endParaRPr b="1" sz="3600">
              <a:solidFill>
                <a:schemeClr val="dk1"/>
              </a:solidFill>
              <a:latin typeface="Times New Roman"/>
              <a:ea typeface="Times New Roman"/>
              <a:cs typeface="Times New Roman"/>
              <a:sym typeface="Times New Roman"/>
            </a:endParaRPr>
          </a:p>
        </p:txBody>
      </p:sp>
      <p:sp>
        <p:nvSpPr>
          <p:cNvPr id="171" name="Google Shape;171;p14"/>
          <p:cNvSpPr txBox="1"/>
          <p:nvPr/>
        </p:nvSpPr>
        <p:spPr>
          <a:xfrm>
            <a:off x="1206850" y="1539225"/>
            <a:ext cx="468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172" name="Google Shape;172;p14"/>
          <p:cNvSpPr txBox="1"/>
          <p:nvPr/>
        </p:nvSpPr>
        <p:spPr>
          <a:xfrm>
            <a:off x="8215075" y="1539225"/>
            <a:ext cx="4492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173" name="Google Shape;173;p14"/>
          <p:cNvSpPr txBox="1"/>
          <p:nvPr/>
        </p:nvSpPr>
        <p:spPr>
          <a:xfrm>
            <a:off x="1206850" y="54837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174" name="Google Shape;174;p14"/>
          <p:cNvSpPr txBox="1"/>
          <p:nvPr/>
        </p:nvSpPr>
        <p:spPr>
          <a:xfrm>
            <a:off x="8320925" y="54837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175" name="Google Shape;175;p14"/>
          <p:cNvPicPr preferRelativeResize="0"/>
          <p:nvPr/>
        </p:nvPicPr>
        <p:blipFill>
          <a:blip r:embed="rId3">
            <a:alphaModFix/>
          </a:blip>
          <a:stretch>
            <a:fillRect/>
          </a:stretch>
        </p:blipFill>
        <p:spPr>
          <a:xfrm>
            <a:off x="1082475" y="2000925"/>
            <a:ext cx="12465475" cy="565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9"/>
          <p:cNvSpPr txBox="1"/>
          <p:nvPr/>
        </p:nvSpPr>
        <p:spPr>
          <a:xfrm>
            <a:off x="1085850" y="2495550"/>
            <a:ext cx="10633200" cy="557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800">
                <a:solidFill>
                  <a:schemeClr val="dk1"/>
                </a:solidFill>
                <a:latin typeface="Times New Roman"/>
                <a:ea typeface="Times New Roman"/>
                <a:cs typeface="Times New Roman"/>
                <a:sym typeface="Times New Roman"/>
              </a:rPr>
              <a:t>P</a:t>
            </a:r>
            <a:r>
              <a:rPr b="1" lang="en-US" sz="1800">
                <a:solidFill>
                  <a:schemeClr val="dk1"/>
                </a:solidFill>
                <a:latin typeface="Times New Roman"/>
                <a:ea typeface="Times New Roman"/>
                <a:cs typeface="Times New Roman"/>
                <a:sym typeface="Times New Roman"/>
              </a:rPr>
              <a:t>ai</a:t>
            </a:r>
            <a:r>
              <a:rPr b="1" lang="en-US" sz="1800">
                <a:solidFill>
                  <a:schemeClr val="dk1"/>
                </a:solidFill>
                <a:latin typeface="Times New Roman"/>
                <a:ea typeface="Times New Roman"/>
                <a:cs typeface="Times New Roman"/>
                <a:sym typeface="Times New Roman"/>
              </a:rPr>
              <a:t>n Point 01: Accuracy</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Issue</a:t>
            </a:r>
            <a:r>
              <a:rPr lang="en-US" sz="1800">
                <a:solidFill>
                  <a:schemeClr val="dk1"/>
                </a:solidFill>
                <a:latin typeface="Times New Roman"/>
                <a:ea typeface="Times New Roman"/>
                <a:cs typeface="Times New Roman"/>
                <a:sym typeface="Times New Roman"/>
              </a:rPr>
              <a:t>: Many existing deepfake detection systems struggle to accurately detect highly sophisticated deepfakes, especially those created with advanced AI tools.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Impact</a:t>
            </a:r>
            <a:r>
              <a:rPr lang="en-US" sz="1800">
                <a:solidFill>
                  <a:schemeClr val="dk1"/>
                </a:solidFill>
                <a:latin typeface="Times New Roman"/>
                <a:ea typeface="Times New Roman"/>
                <a:cs typeface="Times New Roman"/>
                <a:sym typeface="Times New Roman"/>
              </a:rPr>
              <a:t>: False negatives or missed detections can lead to security vulnerabilities and misinformation spread.</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US" sz="1800">
                <a:solidFill>
                  <a:schemeClr val="dk1"/>
                </a:solidFill>
                <a:latin typeface="Times New Roman"/>
                <a:ea typeface="Times New Roman"/>
                <a:cs typeface="Times New Roman"/>
                <a:sym typeface="Times New Roman"/>
              </a:rPr>
              <a:t>Pain Point 02: Real-time Detection</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Issue</a:t>
            </a:r>
            <a:r>
              <a:rPr lang="en-US" sz="1800">
                <a:solidFill>
                  <a:schemeClr val="dk1"/>
                </a:solidFill>
                <a:latin typeface="Times New Roman"/>
                <a:ea typeface="Times New Roman"/>
                <a:cs typeface="Times New Roman"/>
                <a:sym typeface="Times New Roman"/>
              </a:rPr>
              <a:t>: Lack of solutions that can analyze deepfakes in real-time, which is essential for applications like live streaming or video conferencing.</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Impact</a:t>
            </a:r>
            <a:r>
              <a:rPr lang="en-US" sz="1800">
                <a:solidFill>
                  <a:schemeClr val="dk1"/>
                </a:solidFill>
                <a:latin typeface="Times New Roman"/>
                <a:ea typeface="Times New Roman"/>
                <a:cs typeface="Times New Roman"/>
                <a:sym typeface="Times New Roman"/>
              </a:rPr>
              <a:t>: Delays in detection make it harder to act quickly and prevent harm during live broadcasts.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US" sz="1800">
                <a:solidFill>
                  <a:schemeClr val="dk1"/>
                </a:solidFill>
                <a:latin typeface="Times New Roman"/>
                <a:ea typeface="Times New Roman"/>
                <a:cs typeface="Times New Roman"/>
                <a:sym typeface="Times New Roman"/>
              </a:rPr>
              <a:t>Pain Point 03: Scalability and Platform Generalization</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Issue</a:t>
            </a:r>
            <a:r>
              <a:rPr lang="en-US" sz="1800">
                <a:solidFill>
                  <a:schemeClr val="dk1"/>
                </a:solidFill>
                <a:latin typeface="Times New Roman"/>
                <a:ea typeface="Times New Roman"/>
                <a:cs typeface="Times New Roman"/>
                <a:sym typeface="Times New Roman"/>
              </a:rPr>
              <a:t>: Deepfake detection models often perform poorly across different platforms (e.g., social media, news outlets), and they may struggle to handle large volumes of content.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Impact</a:t>
            </a:r>
            <a:r>
              <a:rPr lang="en-US" sz="1800">
                <a:solidFill>
                  <a:schemeClr val="dk1"/>
                </a:solidFill>
                <a:latin typeface="Times New Roman"/>
                <a:ea typeface="Times New Roman"/>
                <a:cs typeface="Times New Roman"/>
                <a:sym typeface="Times New Roman"/>
              </a:rPr>
              <a:t>: Inconsistent detection results and inability to process high volumes of media efficiently make it difficult for businesses to implement reliable detection at scale.</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2" name="Google Shape;182;p9"/>
          <p:cNvSpPr txBox="1"/>
          <p:nvPr/>
        </p:nvSpPr>
        <p:spPr>
          <a:xfrm>
            <a:off x="4800600" y="2476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2400">
                <a:solidFill>
                  <a:schemeClr val="dk1"/>
                </a:solidFill>
                <a:latin typeface="Times New Roman"/>
                <a:ea typeface="Times New Roman"/>
                <a:cs typeface="Times New Roman"/>
                <a:sym typeface="Times New Roman"/>
              </a:rPr>
              <a:t>User Pain Points</a:t>
            </a:r>
            <a:endParaRPr b="1" sz="2400">
              <a:latin typeface="Times New Roman"/>
              <a:ea typeface="Times New Roman"/>
              <a:cs typeface="Times New Roman"/>
              <a:sym typeface="Times New Roman"/>
            </a:endParaRPr>
          </a:p>
        </p:txBody>
      </p:sp>
      <p:sp>
        <p:nvSpPr>
          <p:cNvPr id="183" name="Google Shape;183;p9"/>
          <p:cNvSpPr txBox="1"/>
          <p:nvPr/>
        </p:nvSpPr>
        <p:spPr>
          <a:xfrm>
            <a:off x="266700" y="15049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Times New Roman"/>
                <a:ea typeface="Times New Roman"/>
                <a:cs typeface="Times New Roman"/>
                <a:sym typeface="Times New Roman"/>
              </a:rPr>
              <a:t>PAIN POINTS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p:nvPr/>
        </p:nvSpPr>
        <p:spPr>
          <a:xfrm>
            <a:off x="185775" y="961250"/>
            <a:ext cx="4198800" cy="6624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000000"/>
              </a:buClr>
              <a:buSzPts val="2400"/>
              <a:buFont typeface="Times New Roman"/>
              <a:buNone/>
            </a:pPr>
            <a:r>
              <a:rPr b="1" lang="en-US" sz="2400">
                <a:solidFill>
                  <a:srgbClr val="000000"/>
                </a:solidFill>
                <a:latin typeface="Times New Roman"/>
                <a:ea typeface="Times New Roman"/>
                <a:cs typeface="Times New Roman"/>
                <a:sym typeface="Times New Roman"/>
              </a:rPr>
              <a:t>Rapid Prototyping – Ideation</a:t>
            </a:r>
            <a:endParaRPr/>
          </a:p>
          <a:p>
            <a:pPr indent="0" lvl="0" marL="0" marR="0" rtl="0" algn="ctr">
              <a:lnSpc>
                <a:spcPct val="150000"/>
              </a:lnSpc>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sp>
        <p:nvSpPr>
          <p:cNvPr id="189" name="Google Shape;189;p15"/>
          <p:cNvSpPr/>
          <p:nvPr/>
        </p:nvSpPr>
        <p:spPr>
          <a:xfrm>
            <a:off x="793790" y="1867411"/>
            <a:ext cx="2835235" cy="3543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sp>
        <p:nvSpPr>
          <p:cNvPr id="190" name="Google Shape;190;p15"/>
          <p:cNvSpPr/>
          <p:nvPr/>
        </p:nvSpPr>
        <p:spPr>
          <a:xfrm>
            <a:off x="1422498" y="3969463"/>
            <a:ext cx="4690200" cy="725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lang="en-US" sz="1800">
                <a:solidFill>
                  <a:srgbClr val="000000"/>
                </a:solidFill>
                <a:latin typeface="Times New Roman"/>
                <a:ea typeface="Times New Roman"/>
                <a:cs typeface="Times New Roman"/>
                <a:sym typeface="Times New Roman"/>
              </a:rPr>
              <a:t>Process Diagram</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272525"/>
              </a:buClr>
              <a:buSzPts val="1800"/>
              <a:buFont typeface="Times New Roman"/>
              <a:buNone/>
            </a:pPr>
            <a:r>
              <a:rPr lang="en-US" sz="1800">
                <a:solidFill>
                  <a:srgbClr val="272525"/>
                </a:solidFill>
                <a:latin typeface="Times New Roman"/>
                <a:ea typeface="Times New Roman"/>
                <a:cs typeface="Times New Roman"/>
                <a:sym typeface="Times New Roman"/>
              </a:rPr>
              <a:t>Visualize the core steps involved in detecting fake images and </a:t>
            </a:r>
            <a:r>
              <a:rPr lang="en-US" sz="1800">
                <a:solidFill>
                  <a:srgbClr val="272525"/>
                </a:solidFill>
                <a:latin typeface="Times New Roman"/>
                <a:ea typeface="Times New Roman"/>
                <a:cs typeface="Times New Roman"/>
                <a:sym typeface="Times New Roman"/>
              </a:rPr>
              <a:t>deep fakes</a:t>
            </a:r>
            <a:endParaRPr sz="1800">
              <a:solidFill>
                <a:srgbClr val="272525"/>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272525"/>
              </a:buClr>
              <a:buSzPts val="1800"/>
              <a:buFont typeface="Times New Roman"/>
              <a:buNone/>
            </a:pPr>
            <a:r>
              <a:t/>
            </a:r>
            <a:endParaRPr sz="1800">
              <a:solidFill>
                <a:srgbClr val="272525"/>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272525"/>
              </a:buClr>
              <a:buSzPts val="1800"/>
              <a:buFont typeface="Times New Roman"/>
              <a:buNone/>
            </a:pPr>
            <a:r>
              <a:t/>
            </a:r>
            <a:endParaRPr sz="1800">
              <a:solidFill>
                <a:srgbClr val="272525"/>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272525"/>
              </a:buClr>
              <a:buSzPts val="1800"/>
              <a:buFont typeface="Times New Roman"/>
              <a:buNone/>
            </a:pPr>
            <a:r>
              <a:rPr lang="en-US" sz="1800">
                <a:solidFill>
                  <a:srgbClr val="272525"/>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191" name="Google Shape;191;p15"/>
          <p:cNvSpPr/>
          <p:nvPr/>
        </p:nvSpPr>
        <p:spPr>
          <a:xfrm>
            <a:off x="5902789" y="1765828"/>
            <a:ext cx="2835235" cy="3543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sp>
        <p:nvSpPr>
          <p:cNvPr id="192" name="Google Shape;192;p15"/>
          <p:cNvSpPr/>
          <p:nvPr/>
        </p:nvSpPr>
        <p:spPr>
          <a:xfrm>
            <a:off x="1422497" y="5415825"/>
            <a:ext cx="4897200" cy="1088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lang="en-US" sz="1800">
                <a:solidFill>
                  <a:srgbClr val="000000"/>
                </a:solidFill>
                <a:latin typeface="Times New Roman"/>
                <a:ea typeface="Times New Roman"/>
                <a:cs typeface="Times New Roman"/>
                <a:sym typeface="Times New Roman"/>
              </a:rPr>
              <a:t>Flow Diagram</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272525"/>
              </a:buClr>
              <a:buSzPts val="1800"/>
              <a:buFont typeface="Times New Roman"/>
              <a:buNone/>
            </a:pPr>
            <a:r>
              <a:rPr lang="en-US" sz="1800">
                <a:solidFill>
                  <a:srgbClr val="272525"/>
                </a:solidFill>
                <a:latin typeface="Times New Roman"/>
                <a:ea typeface="Times New Roman"/>
                <a:cs typeface="Times New Roman"/>
                <a:sym typeface="Times New Roman"/>
              </a:rPr>
              <a:t>Outline the flow of data through the system, from image input to detection output.</a:t>
            </a:r>
            <a:endParaRPr sz="1800">
              <a:solidFill>
                <a:schemeClr val="dk1"/>
              </a:solidFill>
              <a:latin typeface="Times New Roman"/>
              <a:ea typeface="Times New Roman"/>
              <a:cs typeface="Times New Roman"/>
              <a:sym typeface="Times New Roman"/>
            </a:endParaRPr>
          </a:p>
        </p:txBody>
      </p:sp>
      <p:sp>
        <p:nvSpPr>
          <p:cNvPr id="193" name="Google Shape;193;p15"/>
          <p:cNvSpPr/>
          <p:nvPr/>
        </p:nvSpPr>
        <p:spPr>
          <a:xfrm>
            <a:off x="10443507" y="1690246"/>
            <a:ext cx="2835235" cy="3543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sp>
        <p:nvSpPr>
          <p:cNvPr id="194" name="Google Shape;194;p15"/>
          <p:cNvSpPr/>
          <p:nvPr/>
        </p:nvSpPr>
        <p:spPr>
          <a:xfrm>
            <a:off x="1422500" y="6820600"/>
            <a:ext cx="4537500" cy="1088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lang="en-US" sz="1800">
                <a:solidFill>
                  <a:srgbClr val="000000"/>
                </a:solidFill>
                <a:latin typeface="Times New Roman"/>
                <a:ea typeface="Times New Roman"/>
                <a:cs typeface="Times New Roman"/>
                <a:sym typeface="Times New Roman"/>
              </a:rPr>
              <a:t>Sketches Drawings</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272525"/>
              </a:buClr>
              <a:buSzPts val="1800"/>
              <a:buFont typeface="Times New Roman"/>
              <a:buNone/>
            </a:pPr>
            <a:r>
              <a:rPr lang="en-US" sz="1800">
                <a:solidFill>
                  <a:srgbClr val="272525"/>
                </a:solidFill>
                <a:latin typeface="Times New Roman"/>
                <a:ea typeface="Times New Roman"/>
                <a:cs typeface="Times New Roman"/>
                <a:sym typeface="Times New Roman"/>
              </a:rPr>
              <a:t>Explore potential visual elements for the user interface and user experience.</a:t>
            </a:r>
            <a:endParaRPr sz="1800">
              <a:solidFill>
                <a:schemeClr val="dk1"/>
              </a:solidFill>
              <a:latin typeface="Times New Roman"/>
              <a:ea typeface="Times New Roman"/>
              <a:cs typeface="Times New Roman"/>
              <a:sym typeface="Times New Roman"/>
            </a:endParaRPr>
          </a:p>
        </p:txBody>
      </p:sp>
      <p:sp>
        <p:nvSpPr>
          <p:cNvPr id="195" name="Google Shape;195;p15"/>
          <p:cNvSpPr txBox="1"/>
          <p:nvPr/>
        </p:nvSpPr>
        <p:spPr>
          <a:xfrm>
            <a:off x="1422500" y="1965400"/>
            <a:ext cx="86214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Rapid prototyping:</a:t>
            </a:r>
            <a:endParaRPr b="1" sz="20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Rapid prototyping is an iterative process used to quickly design, develop, and test ideas before full implementation. It helps refine concepts, detect issues early, and improve efficiency.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2ff7bd67d3_0_11"/>
          <p:cNvSpPr txBox="1"/>
          <p:nvPr/>
        </p:nvSpPr>
        <p:spPr>
          <a:xfrm>
            <a:off x="568575" y="1170300"/>
            <a:ext cx="53568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Process Diagram</a:t>
            </a:r>
            <a:endParaRPr sz="2400">
              <a:solidFill>
                <a:schemeClr val="dk1"/>
              </a:solidFill>
              <a:latin typeface="Times New Roman"/>
              <a:ea typeface="Times New Roman"/>
              <a:cs typeface="Times New Roman"/>
              <a:sym typeface="Times New Roman"/>
            </a:endParaRPr>
          </a:p>
        </p:txBody>
      </p:sp>
      <p:sp>
        <p:nvSpPr>
          <p:cNvPr id="201" name="Google Shape;201;g32ff7bd67d3_0_11"/>
          <p:cNvSpPr txBox="1"/>
          <p:nvPr/>
        </p:nvSpPr>
        <p:spPr>
          <a:xfrm>
            <a:off x="976950" y="62035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202" name="Google Shape;202;g32ff7bd67d3_0_11"/>
          <p:cNvSpPr txBox="1"/>
          <p:nvPr/>
        </p:nvSpPr>
        <p:spPr>
          <a:xfrm>
            <a:off x="976950" y="29441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203" name="Google Shape;203;g32ff7bd67d3_0_11"/>
          <p:cNvSpPr txBox="1"/>
          <p:nvPr/>
        </p:nvSpPr>
        <p:spPr>
          <a:xfrm>
            <a:off x="826825" y="1724400"/>
            <a:ext cx="7011000" cy="567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Upload Media</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US" sz="1800">
                <a:solidFill>
                  <a:schemeClr val="dk1"/>
                </a:solidFill>
                <a:latin typeface="Times New Roman"/>
                <a:ea typeface="Times New Roman"/>
                <a:cs typeface="Times New Roman"/>
                <a:sym typeface="Times New Roman"/>
              </a:rPr>
              <a:t>Users upload the video or image they want to analyze.</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Analyze Content</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US" sz="1800">
                <a:solidFill>
                  <a:schemeClr val="dk1"/>
                </a:solidFill>
                <a:latin typeface="Times New Roman"/>
                <a:ea typeface="Times New Roman"/>
                <a:cs typeface="Times New Roman"/>
                <a:sym typeface="Times New Roman"/>
              </a:rPr>
              <a:t>The tool uses advanced algorithms to examine the media for signs of manipulation.</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Generate Report</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US" sz="1800">
                <a:solidFill>
                  <a:schemeClr val="dk1"/>
                </a:solidFill>
                <a:latin typeface="Times New Roman"/>
                <a:ea typeface="Times New Roman"/>
                <a:cs typeface="Times New Roman"/>
                <a:sym typeface="Times New Roman"/>
              </a:rPr>
              <a:t>The tool produces a report indicating the probability of a deepfake, with supporting evidence.</a:t>
            </a:r>
            <a:endParaRPr sz="1800">
              <a:solidFill>
                <a:schemeClr val="dk1"/>
              </a:solidFill>
              <a:latin typeface="Times New Roman"/>
              <a:ea typeface="Times New Roman"/>
              <a:cs typeface="Times New Roman"/>
              <a:sym typeface="Times New Roman"/>
            </a:endParaRPr>
          </a:p>
        </p:txBody>
      </p:sp>
      <p:pic>
        <p:nvPicPr>
          <p:cNvPr id="204" name="Google Shape;204;g32ff7bd67d3_0_11"/>
          <p:cNvPicPr preferRelativeResize="0"/>
          <p:nvPr/>
        </p:nvPicPr>
        <p:blipFill>
          <a:blip r:embed="rId3">
            <a:alphaModFix/>
          </a:blip>
          <a:stretch>
            <a:fillRect/>
          </a:stretch>
        </p:blipFill>
        <p:spPr>
          <a:xfrm>
            <a:off x="7837825" y="1949525"/>
            <a:ext cx="6453724" cy="332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2ff7bd67d3_0_14"/>
          <p:cNvSpPr txBox="1"/>
          <p:nvPr/>
        </p:nvSpPr>
        <p:spPr>
          <a:xfrm>
            <a:off x="194450" y="2084363"/>
            <a:ext cx="6195900" cy="584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4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Image Acquisition</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US" sz="1800">
                <a:solidFill>
                  <a:schemeClr val="dk1"/>
                </a:solidFill>
                <a:latin typeface="Times New Roman"/>
                <a:ea typeface="Times New Roman"/>
                <a:cs typeface="Times New Roman"/>
                <a:sym typeface="Times New Roman"/>
              </a:rPr>
              <a:t>The system receives an image as input.</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Feature Extraction</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US" sz="1800">
                <a:solidFill>
                  <a:schemeClr val="dk1"/>
                </a:solidFill>
                <a:latin typeface="Times New Roman"/>
                <a:ea typeface="Times New Roman"/>
                <a:cs typeface="Times New Roman"/>
                <a:sym typeface="Times New Roman"/>
              </a:rPr>
              <a:t>The image is analyzed for telltale signs of manipulation.</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Classification</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US" sz="1800">
                <a:solidFill>
                  <a:schemeClr val="dk1"/>
                </a:solidFill>
                <a:latin typeface="Times New Roman"/>
                <a:ea typeface="Times New Roman"/>
                <a:cs typeface="Times New Roman"/>
                <a:sym typeface="Times New Roman"/>
              </a:rPr>
              <a:t>The system determines whether the image is authentic or deepfake.</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Decision Making</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US" sz="1800">
                <a:solidFill>
                  <a:schemeClr val="dk1"/>
                </a:solidFill>
                <a:latin typeface="Times New Roman"/>
                <a:ea typeface="Times New Roman"/>
                <a:cs typeface="Times New Roman"/>
                <a:sym typeface="Times New Roman"/>
              </a:rPr>
              <a:t>The results are presented, indicating whether the image is real or fake.</a:t>
            </a:r>
            <a:endParaRPr sz="1800">
              <a:solidFill>
                <a:schemeClr val="dk1"/>
              </a:solidFill>
              <a:latin typeface="Times New Roman"/>
              <a:ea typeface="Times New Roman"/>
              <a:cs typeface="Times New Roman"/>
              <a:sym typeface="Times New Roman"/>
            </a:endParaRPr>
          </a:p>
        </p:txBody>
      </p:sp>
      <p:sp>
        <p:nvSpPr>
          <p:cNvPr id="210" name="Google Shape;210;g32ff7bd67d3_0_14"/>
          <p:cNvSpPr txBox="1"/>
          <p:nvPr/>
        </p:nvSpPr>
        <p:spPr>
          <a:xfrm>
            <a:off x="438800" y="13530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US" sz="2400">
                <a:solidFill>
                  <a:schemeClr val="dk1"/>
                </a:solidFill>
                <a:latin typeface="Times New Roman"/>
                <a:ea typeface="Times New Roman"/>
                <a:cs typeface="Times New Roman"/>
                <a:sym typeface="Times New Roman"/>
              </a:rPr>
              <a:t>Flow Diagram no</a:t>
            </a:r>
            <a:endParaRPr b="1" sz="2400"/>
          </a:p>
        </p:txBody>
      </p:sp>
      <p:pic>
        <p:nvPicPr>
          <p:cNvPr id="211" name="Google Shape;211;g32ff7bd67d3_0_14"/>
          <p:cNvPicPr preferRelativeResize="0"/>
          <p:nvPr/>
        </p:nvPicPr>
        <p:blipFill>
          <a:blip r:embed="rId3">
            <a:alphaModFix/>
          </a:blip>
          <a:stretch>
            <a:fillRect/>
          </a:stretch>
        </p:blipFill>
        <p:spPr>
          <a:xfrm>
            <a:off x="7389075" y="889287"/>
            <a:ext cx="6342775" cy="645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33115769a29_0_98"/>
          <p:cNvPicPr preferRelativeResize="0"/>
          <p:nvPr/>
        </p:nvPicPr>
        <p:blipFill>
          <a:blip r:embed="rId3">
            <a:alphaModFix/>
          </a:blip>
          <a:stretch>
            <a:fillRect/>
          </a:stretch>
        </p:blipFill>
        <p:spPr>
          <a:xfrm>
            <a:off x="5698475" y="732875"/>
            <a:ext cx="8808950" cy="5695100"/>
          </a:xfrm>
          <a:prstGeom prst="rect">
            <a:avLst/>
          </a:prstGeom>
          <a:noFill/>
          <a:ln>
            <a:noFill/>
          </a:ln>
        </p:spPr>
      </p:pic>
      <p:sp>
        <p:nvSpPr>
          <p:cNvPr id="217" name="Google Shape;217;g33115769a29_0_98"/>
          <p:cNvSpPr txBox="1"/>
          <p:nvPr/>
        </p:nvSpPr>
        <p:spPr>
          <a:xfrm>
            <a:off x="567475" y="732875"/>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Sketches Drawings</a:t>
            </a:r>
            <a:endParaRPr sz="2400"/>
          </a:p>
        </p:txBody>
      </p:sp>
      <p:sp>
        <p:nvSpPr>
          <p:cNvPr id="218" name="Google Shape;218;g33115769a29_0_98"/>
          <p:cNvSpPr txBox="1"/>
          <p:nvPr/>
        </p:nvSpPr>
        <p:spPr>
          <a:xfrm>
            <a:off x="1206150" y="1755850"/>
            <a:ext cx="4125000" cy="51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Sketches can be used to represent the user interface or the architecture of the system:</a:t>
            </a:r>
            <a:endParaRPr sz="1800">
              <a:solidFill>
                <a:schemeClr val="dk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Times New Roman"/>
                <a:ea typeface="Times New Roman"/>
                <a:cs typeface="Times New Roman"/>
                <a:sym typeface="Times New Roman"/>
              </a:rPr>
              <a:t>UI Sketch</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 simple dashboard displaying the real-time results of deepfake detection (e.g., a video feed with a "Real" or "Fake" label).</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Tools for users to upload media for analysis.</a:t>
            </a:r>
            <a:endParaRPr sz="18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Times New Roman"/>
                <a:ea typeface="Times New Roman"/>
                <a:cs typeface="Times New Roman"/>
                <a:sym typeface="Times New Roman"/>
              </a:rPr>
              <a:t>System Architecture</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 diagram showing the components involved in the detection pipeline, like a client (UI), backend server (processing), and model storage.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preencoded.png" id="223" name="Google Shape;223;p17"/>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224" name="Google Shape;224;p17"/>
          <p:cNvSpPr/>
          <p:nvPr/>
        </p:nvSpPr>
        <p:spPr>
          <a:xfrm>
            <a:off x="793790" y="3742193"/>
            <a:ext cx="10084594" cy="708779"/>
          </a:xfrm>
          <a:prstGeom prst="rect">
            <a:avLst/>
          </a:prstGeom>
          <a:noFill/>
          <a:ln>
            <a:noFill/>
          </a:ln>
        </p:spPr>
        <p:txBody>
          <a:bodyPr anchorCtr="0" anchor="t" bIns="0" lIns="0" spcFirstLastPara="1" rIns="0" wrap="square" tIns="0">
            <a:noAutofit/>
          </a:bodyPr>
          <a:lstStyle/>
          <a:p>
            <a:pPr indent="0" lvl="0" marL="0" marR="0" rtl="0" algn="l">
              <a:lnSpc>
                <a:spcPct val="231250"/>
              </a:lnSpc>
              <a:spcBef>
                <a:spcPts val="0"/>
              </a:spcBef>
              <a:spcAft>
                <a:spcPts val="0"/>
              </a:spcAft>
              <a:buClr>
                <a:srgbClr val="000000"/>
              </a:buClr>
              <a:buSzPts val="2400"/>
              <a:buFont typeface="Times New Roman"/>
              <a:buNone/>
            </a:pPr>
            <a:r>
              <a:rPr b="1" lang="en-US" sz="2400">
                <a:solidFill>
                  <a:srgbClr val="000000"/>
                </a:solidFill>
                <a:latin typeface="Times New Roman"/>
                <a:ea typeface="Times New Roman"/>
                <a:cs typeface="Times New Roman"/>
                <a:sym typeface="Times New Roman"/>
              </a:rPr>
              <a:t>Mockups - Low Fidelity (Convergence)</a:t>
            </a:r>
            <a:endParaRPr sz="2400">
              <a:solidFill>
                <a:schemeClr val="dk1"/>
              </a:solidFill>
              <a:latin typeface="Times New Roman"/>
              <a:ea typeface="Times New Roman"/>
              <a:cs typeface="Times New Roman"/>
              <a:sym typeface="Times New Roman"/>
            </a:endParaRPr>
          </a:p>
        </p:txBody>
      </p:sp>
      <p:sp>
        <p:nvSpPr>
          <p:cNvPr id="225" name="Google Shape;225;p17"/>
          <p:cNvSpPr/>
          <p:nvPr/>
        </p:nvSpPr>
        <p:spPr>
          <a:xfrm>
            <a:off x="793790" y="5576292"/>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80599" y="5661303"/>
            <a:ext cx="136565" cy="340281"/>
          </a:xfrm>
          <a:prstGeom prst="rect">
            <a:avLst/>
          </a:prstGeom>
          <a:noFill/>
          <a:ln>
            <a:noFill/>
          </a:ln>
        </p:spPr>
        <p:txBody>
          <a:bodyPr anchorCtr="0" anchor="t" bIns="0" lIns="0" spcFirstLastPara="1" rIns="0" wrap="square" tIns="0">
            <a:noAutofit/>
          </a:bodyPr>
          <a:lstStyle/>
          <a:p>
            <a:pPr indent="0" lvl="0" marL="0" marR="0" rtl="0" algn="ctr">
              <a:lnSpc>
                <a:spcPct val="110416"/>
              </a:lnSpc>
              <a:spcBef>
                <a:spcPts val="0"/>
              </a:spcBef>
              <a:spcAft>
                <a:spcPts val="0"/>
              </a:spcAft>
              <a:buClr>
                <a:srgbClr val="272525"/>
              </a:buClr>
              <a:buSzPts val="2400"/>
              <a:buFont typeface="Times New Roman"/>
              <a:buNone/>
            </a:pPr>
            <a:r>
              <a:rPr b="1" lang="en-US" sz="2400">
                <a:solidFill>
                  <a:srgbClr val="272525"/>
                </a:solidFill>
                <a:latin typeface="Times New Roman"/>
                <a:ea typeface="Times New Roman"/>
                <a:cs typeface="Times New Roman"/>
                <a:sym typeface="Times New Roman"/>
              </a:rPr>
              <a:t>1</a:t>
            </a:r>
            <a:endParaRPr sz="2400">
              <a:solidFill>
                <a:schemeClr val="dk1"/>
              </a:solidFill>
              <a:latin typeface="Times New Roman"/>
              <a:ea typeface="Times New Roman"/>
              <a:cs typeface="Times New Roman"/>
              <a:sym typeface="Times New Roman"/>
            </a:endParaRPr>
          </a:p>
        </p:txBody>
      </p:sp>
      <p:sp>
        <p:nvSpPr>
          <p:cNvPr id="227" name="Google Shape;227;p17"/>
          <p:cNvSpPr/>
          <p:nvPr/>
        </p:nvSpPr>
        <p:spPr>
          <a:xfrm>
            <a:off x="1530906" y="5576292"/>
            <a:ext cx="2835235" cy="35433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2000"/>
              <a:buFont typeface="Times New Roman"/>
              <a:buNone/>
            </a:pPr>
            <a:r>
              <a:rPr b="1" lang="en-US" sz="2000">
                <a:solidFill>
                  <a:srgbClr val="272525"/>
                </a:solidFill>
                <a:latin typeface="Times New Roman"/>
                <a:ea typeface="Times New Roman"/>
                <a:cs typeface="Times New Roman"/>
                <a:sym typeface="Times New Roman"/>
              </a:rPr>
              <a:t>Ideation Alternatives</a:t>
            </a:r>
            <a:endParaRPr sz="2000">
              <a:solidFill>
                <a:schemeClr val="dk1"/>
              </a:solidFill>
              <a:latin typeface="Times New Roman"/>
              <a:ea typeface="Times New Roman"/>
              <a:cs typeface="Times New Roman"/>
              <a:sym typeface="Times New Roman"/>
            </a:endParaRPr>
          </a:p>
        </p:txBody>
      </p:sp>
      <p:sp>
        <p:nvSpPr>
          <p:cNvPr id="228" name="Google Shape;228;p17"/>
          <p:cNvSpPr/>
          <p:nvPr/>
        </p:nvSpPr>
        <p:spPr>
          <a:xfrm>
            <a:off x="1530906" y="6066711"/>
            <a:ext cx="5670947" cy="72580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272525"/>
              </a:buClr>
              <a:buSzPts val="1800"/>
              <a:buFont typeface="Times New Roman"/>
              <a:buNone/>
            </a:pPr>
            <a:r>
              <a:rPr lang="en-US" sz="1800">
                <a:solidFill>
                  <a:srgbClr val="272525"/>
                </a:solidFill>
                <a:latin typeface="Times New Roman"/>
                <a:ea typeface="Times New Roman"/>
                <a:cs typeface="Times New Roman"/>
                <a:sym typeface="Times New Roman"/>
              </a:rPr>
              <a:t>Compare different design approaches, considering user needs and technical feasibility.</a:t>
            </a:r>
            <a:endParaRPr sz="1800">
              <a:solidFill>
                <a:schemeClr val="dk1"/>
              </a:solidFill>
              <a:latin typeface="Times New Roman"/>
              <a:ea typeface="Times New Roman"/>
              <a:cs typeface="Times New Roman"/>
              <a:sym typeface="Times New Roman"/>
            </a:endParaRPr>
          </a:p>
        </p:txBody>
      </p:sp>
      <p:sp>
        <p:nvSpPr>
          <p:cNvPr id="229" name="Google Shape;229;p17"/>
          <p:cNvSpPr/>
          <p:nvPr/>
        </p:nvSpPr>
        <p:spPr>
          <a:xfrm>
            <a:off x="7428667" y="5576292"/>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7581781" y="5661303"/>
            <a:ext cx="203954" cy="340281"/>
          </a:xfrm>
          <a:prstGeom prst="rect">
            <a:avLst/>
          </a:prstGeom>
          <a:noFill/>
          <a:ln>
            <a:noFill/>
          </a:ln>
        </p:spPr>
        <p:txBody>
          <a:bodyPr anchorCtr="0" anchor="t" bIns="0" lIns="0" spcFirstLastPara="1" rIns="0" wrap="square" tIns="0">
            <a:noAutofit/>
          </a:bodyPr>
          <a:lstStyle/>
          <a:p>
            <a:pPr indent="0" lvl="0" marL="0" marR="0" rtl="0" algn="ctr">
              <a:lnSpc>
                <a:spcPct val="110416"/>
              </a:lnSpc>
              <a:spcBef>
                <a:spcPts val="0"/>
              </a:spcBef>
              <a:spcAft>
                <a:spcPts val="0"/>
              </a:spcAft>
              <a:buClr>
                <a:srgbClr val="272525"/>
              </a:buClr>
              <a:buSzPts val="2400"/>
              <a:buFont typeface="Times New Roman"/>
              <a:buNone/>
            </a:pPr>
            <a:r>
              <a:rPr b="1" lang="en-US" sz="2400">
                <a:solidFill>
                  <a:srgbClr val="272525"/>
                </a:solidFill>
                <a:latin typeface="Times New Roman"/>
                <a:ea typeface="Times New Roman"/>
                <a:cs typeface="Times New Roman"/>
                <a:sym typeface="Times New Roman"/>
              </a:rPr>
              <a:t>2</a:t>
            </a:r>
            <a:endParaRPr sz="2400">
              <a:solidFill>
                <a:schemeClr val="dk1"/>
              </a:solidFill>
              <a:latin typeface="Times New Roman"/>
              <a:ea typeface="Times New Roman"/>
              <a:cs typeface="Times New Roman"/>
              <a:sym typeface="Times New Roman"/>
            </a:endParaRPr>
          </a:p>
        </p:txBody>
      </p:sp>
      <p:sp>
        <p:nvSpPr>
          <p:cNvPr id="231" name="Google Shape;231;p17"/>
          <p:cNvSpPr/>
          <p:nvPr/>
        </p:nvSpPr>
        <p:spPr>
          <a:xfrm>
            <a:off x="8165783" y="5576292"/>
            <a:ext cx="2835235" cy="35433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2000"/>
              <a:buFont typeface="Times New Roman"/>
              <a:buNone/>
            </a:pPr>
            <a:r>
              <a:rPr b="1" lang="en-US" sz="2000">
                <a:solidFill>
                  <a:srgbClr val="272525"/>
                </a:solidFill>
                <a:latin typeface="Times New Roman"/>
                <a:ea typeface="Times New Roman"/>
                <a:cs typeface="Times New Roman"/>
                <a:sym typeface="Times New Roman"/>
              </a:rPr>
              <a:t>Iterations/Learnings</a:t>
            </a:r>
            <a:endParaRPr sz="2000">
              <a:solidFill>
                <a:schemeClr val="dk1"/>
              </a:solidFill>
              <a:latin typeface="Times New Roman"/>
              <a:ea typeface="Times New Roman"/>
              <a:cs typeface="Times New Roman"/>
              <a:sym typeface="Times New Roman"/>
            </a:endParaRPr>
          </a:p>
        </p:txBody>
      </p:sp>
      <p:sp>
        <p:nvSpPr>
          <p:cNvPr id="232" name="Google Shape;232;p17"/>
          <p:cNvSpPr/>
          <p:nvPr/>
        </p:nvSpPr>
        <p:spPr>
          <a:xfrm>
            <a:off x="8165783" y="6066711"/>
            <a:ext cx="5670947" cy="72580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272525"/>
              </a:buClr>
              <a:buSzPts val="1800"/>
              <a:buFont typeface="Times New Roman"/>
              <a:buNone/>
            </a:pPr>
            <a:r>
              <a:rPr lang="en-US" sz="1800">
                <a:solidFill>
                  <a:srgbClr val="272525"/>
                </a:solidFill>
                <a:latin typeface="Times New Roman"/>
                <a:ea typeface="Times New Roman"/>
                <a:cs typeface="Times New Roman"/>
                <a:sym typeface="Times New Roman"/>
              </a:rPr>
              <a:t>Refine the design based on feedback from usability testing and technical constraints.</a:t>
            </a:r>
            <a:endParaRPr sz="1800">
              <a:solidFill>
                <a:schemeClr val="dk1"/>
              </a:solidFill>
              <a:latin typeface="Times New Roman"/>
              <a:ea typeface="Times New Roman"/>
              <a:cs typeface="Times New Roman"/>
              <a:sym typeface="Times New Roman"/>
            </a:endParaRPr>
          </a:p>
        </p:txBody>
      </p:sp>
      <p:sp>
        <p:nvSpPr>
          <p:cNvPr id="233" name="Google Shape;233;p17"/>
          <p:cNvSpPr txBox="1"/>
          <p:nvPr/>
        </p:nvSpPr>
        <p:spPr>
          <a:xfrm>
            <a:off x="7329925" y="3358075"/>
            <a:ext cx="60174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Times New Roman"/>
                <a:ea typeface="Times New Roman"/>
                <a:cs typeface="Times New Roman"/>
                <a:sym typeface="Times New Roman"/>
              </a:rPr>
              <a:t>figma link:</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br>
              <a:rPr lang="en-US">
                <a:solidFill>
                  <a:srgbClr val="3C78D8"/>
                </a:solidFill>
              </a:rPr>
            </a:br>
            <a:r>
              <a:rPr lang="en-US">
                <a:solidFill>
                  <a:srgbClr val="3C78D8"/>
                </a:solidFill>
              </a:rPr>
              <a:t>https://www.figma.com/design/RmdJCFjbV39ytg9fPfG8bU/DEEPFake?node-id=0-1&amp;p=f&amp;t=8NTgS98TG8NDlvUf-0</a:t>
            </a:r>
            <a:endParaRPr>
              <a:solidFill>
                <a:srgbClr val="3C78D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p:nvPr/>
        </p:nvSpPr>
        <p:spPr>
          <a:xfrm>
            <a:off x="7599521" y="3997166"/>
            <a:ext cx="2835235" cy="35433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sp>
        <p:nvSpPr>
          <p:cNvPr id="239" name="Google Shape;239;p18"/>
          <p:cNvSpPr txBox="1"/>
          <p:nvPr/>
        </p:nvSpPr>
        <p:spPr>
          <a:xfrm>
            <a:off x="821500" y="784050"/>
            <a:ext cx="6372300" cy="76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US" sz="1800">
                <a:solidFill>
                  <a:schemeClr val="dk1"/>
                </a:solidFill>
                <a:latin typeface="Times New Roman"/>
                <a:ea typeface="Times New Roman"/>
                <a:cs typeface="Times New Roman"/>
                <a:sym typeface="Times New Roman"/>
              </a:rPr>
              <a:t>Round 1: Initial Testing (Exploratory)</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Objective:</a:t>
            </a:r>
            <a:r>
              <a:rPr lang="en-US" sz="1800">
                <a:solidFill>
                  <a:schemeClr val="dk1"/>
                </a:solidFill>
                <a:latin typeface="Times New Roman"/>
                <a:ea typeface="Times New Roman"/>
                <a:cs typeface="Times New Roman"/>
                <a:sym typeface="Times New Roman"/>
              </a:rPr>
              <a:t> Test basic usability and identify major issues.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Focus Areas: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Navigation &amp; Upload Process</a:t>
            </a:r>
            <a:r>
              <a:rPr lang="en-US" sz="1800">
                <a:solidFill>
                  <a:schemeClr val="dk1"/>
                </a:solidFill>
                <a:latin typeface="Times New Roman"/>
                <a:ea typeface="Times New Roman"/>
                <a:cs typeface="Times New Roman"/>
                <a:sym typeface="Times New Roman"/>
              </a:rPr>
              <a:t>: Ensure users can easily upload media.</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Understanding Results</a:t>
            </a:r>
            <a:r>
              <a:rPr lang="en-US" sz="1800">
                <a:solidFill>
                  <a:schemeClr val="dk1"/>
                </a:solidFill>
                <a:latin typeface="Times New Roman"/>
                <a:ea typeface="Times New Roman"/>
                <a:cs typeface="Times New Roman"/>
                <a:sym typeface="Times New Roman"/>
              </a:rPr>
              <a:t>: Test if users interpret confidence scores and detection results correctly.</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User Experience</a:t>
            </a:r>
            <a:r>
              <a:rPr lang="en-US" sz="1800">
                <a:solidFill>
                  <a:schemeClr val="dk1"/>
                </a:solidFill>
                <a:latin typeface="Times New Roman"/>
                <a:ea typeface="Times New Roman"/>
                <a:cs typeface="Times New Roman"/>
                <a:sym typeface="Times New Roman"/>
              </a:rPr>
              <a:t>: Overall satisfaction and ease of use.</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Key Tasks: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Upload an image or video.</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View detection results and confidence scores.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Interpret and understand results.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Download the report.</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Metrics: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Task Success Rate</a:t>
            </a:r>
            <a:r>
              <a:rPr lang="en-US" sz="1800">
                <a:solidFill>
                  <a:schemeClr val="dk1"/>
                </a:solidFill>
                <a:latin typeface="Times New Roman"/>
                <a:ea typeface="Times New Roman"/>
                <a:cs typeface="Times New Roman"/>
                <a:sym typeface="Times New Roman"/>
              </a:rPr>
              <a:t>: % of successful task completions.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Time on Task</a:t>
            </a:r>
            <a:r>
              <a:rPr lang="en-US" sz="1800">
                <a:solidFill>
                  <a:schemeClr val="dk1"/>
                </a:solidFill>
                <a:latin typeface="Times New Roman"/>
                <a:ea typeface="Times New Roman"/>
                <a:cs typeface="Times New Roman"/>
                <a:sym typeface="Times New Roman"/>
              </a:rPr>
              <a:t>: How long each task takes.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User Satisfaction</a:t>
            </a:r>
            <a:r>
              <a:rPr lang="en-US" sz="1800">
                <a:solidFill>
                  <a:schemeClr val="dk1"/>
                </a:solidFill>
                <a:latin typeface="Times New Roman"/>
                <a:ea typeface="Times New Roman"/>
                <a:cs typeface="Times New Roman"/>
                <a:sym typeface="Times New Roman"/>
              </a:rPr>
              <a:t>: Feedback on ease of use.</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240" name="Google Shape;240;p18"/>
          <p:cNvSpPr txBox="1"/>
          <p:nvPr/>
        </p:nvSpPr>
        <p:spPr>
          <a:xfrm>
            <a:off x="198200" y="185400"/>
            <a:ext cx="7071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800">
                <a:solidFill>
                  <a:schemeClr val="dk1"/>
                </a:solidFill>
                <a:latin typeface="Times New Roman"/>
                <a:ea typeface="Times New Roman"/>
                <a:cs typeface="Times New Roman"/>
                <a:sym typeface="Times New Roman"/>
              </a:rPr>
              <a:t>Usability Studies (Testing) - Round 1 &amp; Round 2</a:t>
            </a:r>
            <a:endParaRPr/>
          </a:p>
        </p:txBody>
      </p:sp>
      <p:pic>
        <p:nvPicPr>
          <p:cNvPr id="241" name="Google Shape;241;p18"/>
          <p:cNvPicPr preferRelativeResize="0"/>
          <p:nvPr/>
        </p:nvPicPr>
        <p:blipFill>
          <a:blip r:embed="rId3">
            <a:alphaModFix/>
          </a:blip>
          <a:stretch>
            <a:fillRect/>
          </a:stretch>
        </p:blipFill>
        <p:spPr>
          <a:xfrm>
            <a:off x="8165450" y="0"/>
            <a:ext cx="6464949" cy="822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3"/>
          <p:cNvSpPr txBox="1"/>
          <p:nvPr/>
        </p:nvSpPr>
        <p:spPr>
          <a:xfrm>
            <a:off x="627625" y="842400"/>
            <a:ext cx="14884200" cy="6788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Problem</a:t>
            </a:r>
            <a:endParaRPr/>
          </a:p>
          <a:p>
            <a:pPr indent="0" lvl="0" marL="0" marR="0" rtl="0" algn="just">
              <a:lnSpc>
                <a:spcPct val="150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114300" lvl="1"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Deepfake technology enables AI-generated images to manipulate reality with high precision.</a:t>
            </a:r>
            <a:endParaRPr/>
          </a:p>
          <a:p>
            <a:pPr indent="-114300" lvl="1"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Leads to misinformation, identity fraud, and security risks.</a:t>
            </a:r>
            <a:endParaRPr/>
          </a:p>
          <a:p>
            <a:pPr indent="-114300" lvl="1"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Social media platforms, businesses, and government agencies struggle to verify authenticity.</a:t>
            </a:r>
            <a:endParaRPr/>
          </a:p>
          <a:p>
            <a:pPr indent="-114300" lvl="1"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Traditional detection methods are ineffective against advanced deepfake techniques.</a:t>
            </a:r>
            <a:endParaRPr/>
          </a:p>
          <a:p>
            <a:pPr indent="-114300" lvl="1"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Manipulated images undermine public trust and pose risks in journalism, cybersecurity, and law enforcement.</a:t>
            </a:r>
            <a:endParaRPr/>
          </a:p>
          <a:p>
            <a:pPr indent="-114300" lvl="1"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Lack of reliable detection leads to reputational, legal, and financial consequences.</a:t>
            </a:r>
            <a:endParaRPr/>
          </a:p>
          <a:p>
            <a:pPr indent="0" lvl="0" marL="0" marR="0" rtl="0" algn="just">
              <a:lnSpc>
                <a:spcPct val="15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Solution</a:t>
            </a:r>
            <a:endParaRPr/>
          </a:p>
          <a:p>
            <a:pPr indent="0" lvl="0" marL="0" marR="0" rtl="0" algn="just">
              <a:lnSpc>
                <a:spcPct val="150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AI-driven </a:t>
            </a:r>
            <a:r>
              <a:rPr b="1" i="0" lang="en-US" sz="1800" u="none" cap="none" strike="noStrike">
                <a:solidFill>
                  <a:schemeClr val="dk1"/>
                </a:solidFill>
                <a:latin typeface="Times New Roman"/>
                <a:ea typeface="Times New Roman"/>
                <a:cs typeface="Times New Roman"/>
                <a:sym typeface="Times New Roman"/>
              </a:rPr>
              <a:t>Deep Fake Photo Detection</a:t>
            </a:r>
            <a:r>
              <a:rPr b="0" i="0" lang="en-US" sz="1800" u="none" cap="none" strike="noStrike">
                <a:solidFill>
                  <a:schemeClr val="dk1"/>
                </a:solidFill>
                <a:latin typeface="Times New Roman"/>
                <a:ea typeface="Times New Roman"/>
                <a:cs typeface="Times New Roman"/>
                <a:sym typeface="Times New Roman"/>
              </a:rPr>
              <a:t> verifies digital images in real time.</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Uses </a:t>
            </a:r>
            <a:r>
              <a:rPr lang="en-US" sz="1800">
                <a:solidFill>
                  <a:schemeClr val="dk1"/>
                </a:solidFill>
                <a:latin typeface="Times New Roman"/>
                <a:ea typeface="Times New Roman"/>
                <a:cs typeface="Times New Roman"/>
                <a:sym typeface="Times New Roman"/>
              </a:rPr>
              <a:t>Deep</a:t>
            </a:r>
            <a:r>
              <a:rPr b="0" i="0" lang="en-US" sz="1800" u="none" cap="none" strike="noStrike">
                <a:solidFill>
                  <a:schemeClr val="dk1"/>
                </a:solidFill>
                <a:latin typeface="Times New Roman"/>
                <a:ea typeface="Times New Roman"/>
                <a:cs typeface="Times New Roman"/>
                <a:sym typeface="Times New Roman"/>
              </a:rPr>
              <a:t> learning to detect inconsistencies, analyze metadata, and examine pixel artifacts.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Enables businesses, media, and security agencies to prevent misinformation.</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Seamlessly integrates with social media, corporate security, and law enforcement databases.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Continuously updates to adapt to evolving deepfake techniques for high accuracy.</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Restores trust, prevents fraud, and enhances online security.</a:t>
            </a:r>
            <a:endParaRPr/>
          </a:p>
        </p:txBody>
      </p:sp>
      <p:sp>
        <p:nvSpPr>
          <p:cNvPr id="60" name="Google Shape;60;p3"/>
          <p:cNvSpPr txBox="1"/>
          <p:nvPr/>
        </p:nvSpPr>
        <p:spPr>
          <a:xfrm>
            <a:off x="3502393" y="88675"/>
            <a:ext cx="73152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Problem &amp; Solution</a:t>
            </a:r>
            <a:endParaRPr/>
          </a:p>
          <a:p>
            <a:pPr indent="0" lvl="0" marL="0" marR="0" rtl="0" algn="l">
              <a:lnSpc>
                <a:spcPct val="150000"/>
              </a:lnSpc>
              <a:spcBef>
                <a:spcPts val="0"/>
              </a:spcBef>
              <a:spcAft>
                <a:spcPts val="0"/>
              </a:spcAft>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3115769a29_0_1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t/>
            </a:r>
            <a:endParaRPr/>
          </a:p>
        </p:txBody>
      </p:sp>
      <p:sp>
        <p:nvSpPr>
          <p:cNvPr id="247" name="Google Shape;247;g33115769a29_0_120"/>
          <p:cNvSpPr txBox="1"/>
          <p:nvPr/>
        </p:nvSpPr>
        <p:spPr>
          <a:xfrm>
            <a:off x="183225" y="246750"/>
            <a:ext cx="8155800" cy="7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800">
                <a:solidFill>
                  <a:schemeClr val="dk1"/>
                </a:solidFill>
                <a:latin typeface="Times New Roman"/>
                <a:ea typeface="Times New Roman"/>
                <a:cs typeface="Times New Roman"/>
                <a:sym typeface="Times New Roman"/>
              </a:rPr>
              <a:t>Round 2: Iterative Testing (Refined Design)</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Objective:</a:t>
            </a:r>
            <a:r>
              <a:rPr lang="en-US" sz="1800">
                <a:solidFill>
                  <a:schemeClr val="dk1"/>
                </a:solidFill>
                <a:latin typeface="Times New Roman"/>
                <a:ea typeface="Times New Roman"/>
                <a:cs typeface="Times New Roman"/>
                <a:sym typeface="Times New Roman"/>
              </a:rPr>
              <a:t> Refine based on Round 1 feedback, testing improvements.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Focus Areas: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Clearer Results</a:t>
            </a:r>
            <a:r>
              <a:rPr lang="en-US" sz="1800">
                <a:solidFill>
                  <a:schemeClr val="dk1"/>
                </a:solidFill>
                <a:latin typeface="Times New Roman"/>
                <a:ea typeface="Times New Roman"/>
                <a:cs typeface="Times New Roman"/>
                <a:sym typeface="Times New Roman"/>
              </a:rPr>
              <a:t>: Make confidence scores and results more understandable.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Simplified Navigation</a:t>
            </a:r>
            <a:r>
              <a:rPr lang="en-US" sz="1800">
                <a:solidFill>
                  <a:schemeClr val="dk1"/>
                </a:solidFill>
                <a:latin typeface="Times New Roman"/>
                <a:ea typeface="Times New Roman"/>
                <a:cs typeface="Times New Roman"/>
                <a:sym typeface="Times New Roman"/>
              </a:rPr>
              <a:t>: Improve the flow based on previous feedback.</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Advanced Features Usability</a:t>
            </a:r>
            <a:r>
              <a:rPr lang="en-US" sz="1800">
                <a:solidFill>
                  <a:schemeClr val="dk1"/>
                </a:solidFill>
                <a:latin typeface="Times New Roman"/>
                <a:ea typeface="Times New Roman"/>
                <a:cs typeface="Times New Roman"/>
                <a:sym typeface="Times New Roman"/>
              </a:rPr>
              <a:t>: Test heatmaps and report downloads.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Key Tasks: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Upload media.</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View updated results and confidence score.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Interact with the breakdown of results (e.g., heatmap).</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Simplified report download.</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Metrics: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Task Success Rate</a:t>
            </a:r>
            <a:r>
              <a:rPr lang="en-US" sz="1800">
                <a:solidFill>
                  <a:schemeClr val="dk1"/>
                </a:solidFill>
                <a:latin typeface="Times New Roman"/>
                <a:ea typeface="Times New Roman"/>
                <a:cs typeface="Times New Roman"/>
                <a:sym typeface="Times New Roman"/>
              </a:rPr>
              <a:t>: Measure improvements in task completion.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Time to Complete</a:t>
            </a:r>
            <a:r>
              <a:rPr lang="en-US" sz="1800">
                <a:solidFill>
                  <a:schemeClr val="dk1"/>
                </a:solidFill>
                <a:latin typeface="Times New Roman"/>
                <a:ea typeface="Times New Roman"/>
                <a:cs typeface="Times New Roman"/>
                <a:sym typeface="Times New Roman"/>
              </a:rPr>
              <a:t>: Measure faster task completion.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User Satisfaction</a:t>
            </a:r>
            <a:r>
              <a:rPr lang="en-US" sz="1800">
                <a:solidFill>
                  <a:schemeClr val="dk1"/>
                </a:solidFill>
                <a:latin typeface="Times New Roman"/>
                <a:ea typeface="Times New Roman"/>
                <a:cs typeface="Times New Roman"/>
                <a:sym typeface="Times New Roman"/>
              </a:rPr>
              <a:t>: Feedback on refined design.</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Expected Outcome:</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Round 1 identifies usability issues.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Round 2 tests refinements and improvements.</a:t>
            </a:r>
            <a:endParaRPr sz="1800">
              <a:solidFill>
                <a:schemeClr val="dk1"/>
              </a:solidFill>
              <a:latin typeface="Times New Roman"/>
              <a:ea typeface="Times New Roman"/>
              <a:cs typeface="Times New Roman"/>
              <a:sym typeface="Times New Roman"/>
            </a:endParaRPr>
          </a:p>
        </p:txBody>
      </p:sp>
      <p:pic>
        <p:nvPicPr>
          <p:cNvPr id="248" name="Google Shape;248;g33115769a29_0_120"/>
          <p:cNvPicPr preferRelativeResize="0"/>
          <p:nvPr/>
        </p:nvPicPr>
        <p:blipFill>
          <a:blip r:embed="rId3">
            <a:alphaModFix/>
          </a:blip>
          <a:stretch>
            <a:fillRect/>
          </a:stretch>
        </p:blipFill>
        <p:spPr>
          <a:xfrm>
            <a:off x="8168250" y="0"/>
            <a:ext cx="6462149" cy="8229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33115769a29_1_215"/>
          <p:cNvPicPr preferRelativeResize="0"/>
          <p:nvPr/>
        </p:nvPicPr>
        <p:blipFill rotWithShape="1">
          <a:blip r:embed="rId3">
            <a:alphaModFix/>
          </a:blip>
          <a:srcRect b="1520" l="0" r="0" t="-1520"/>
          <a:stretch/>
        </p:blipFill>
        <p:spPr>
          <a:xfrm>
            <a:off x="593825" y="844750"/>
            <a:ext cx="13677898" cy="7048502"/>
          </a:xfrm>
          <a:prstGeom prst="rect">
            <a:avLst/>
          </a:prstGeom>
          <a:noFill/>
          <a:ln>
            <a:noFill/>
          </a:ln>
        </p:spPr>
      </p:pic>
      <p:sp>
        <p:nvSpPr>
          <p:cNvPr id="254" name="Google Shape;254;g33115769a29_1_215"/>
          <p:cNvSpPr txBox="1"/>
          <p:nvPr/>
        </p:nvSpPr>
        <p:spPr>
          <a:xfrm>
            <a:off x="0" y="0"/>
            <a:ext cx="537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Times New Roman"/>
                <a:ea typeface="Times New Roman"/>
                <a:cs typeface="Times New Roman"/>
                <a:sym typeface="Times New Roman"/>
              </a:rPr>
              <a:t>Development stack</a:t>
            </a:r>
            <a:endParaRPr b="1" sz="24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p:nvPr/>
        </p:nvSpPr>
        <p:spPr>
          <a:xfrm>
            <a:off x="613765" y="682469"/>
            <a:ext cx="6701400" cy="708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2400"/>
              <a:buFont typeface="Times New Roman"/>
              <a:buNone/>
            </a:pPr>
            <a:r>
              <a:rPr b="1" lang="en-US" sz="2400">
                <a:solidFill>
                  <a:srgbClr val="000000"/>
                </a:solidFill>
                <a:latin typeface="Times New Roman"/>
                <a:ea typeface="Times New Roman"/>
                <a:cs typeface="Times New Roman"/>
                <a:sym typeface="Times New Roman"/>
              </a:rPr>
              <a:t>Product Design Hi Fidelity   output screen </a:t>
            </a:r>
            <a:endParaRPr sz="2400">
              <a:solidFill>
                <a:schemeClr val="dk1"/>
              </a:solidFill>
              <a:latin typeface="Times New Roman"/>
              <a:ea typeface="Times New Roman"/>
              <a:cs typeface="Times New Roman"/>
              <a:sym typeface="Times New Roman"/>
            </a:endParaRPr>
          </a:p>
        </p:txBody>
      </p:sp>
      <p:sp>
        <p:nvSpPr>
          <p:cNvPr id="260" name="Google Shape;260;p20"/>
          <p:cNvSpPr/>
          <p:nvPr/>
        </p:nvSpPr>
        <p:spPr>
          <a:xfrm>
            <a:off x="1203403" y="3060463"/>
            <a:ext cx="5219700" cy="1422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272525"/>
              </a:buClr>
              <a:buSzPts val="1800"/>
              <a:buFont typeface="Times New Roman"/>
              <a:buNone/>
            </a:pPr>
            <a:r>
              <a:t/>
            </a:r>
            <a:endParaRPr sz="1800">
              <a:solidFill>
                <a:srgbClr val="272525"/>
              </a:solidFill>
              <a:latin typeface="Times New Roman"/>
              <a:ea typeface="Times New Roman"/>
              <a:cs typeface="Times New Roman"/>
              <a:sym typeface="Times New Roman"/>
            </a:endParaRPr>
          </a:p>
        </p:txBody>
      </p:sp>
      <p:sp>
        <p:nvSpPr>
          <p:cNvPr id="261" name="Google Shape;261;p20"/>
          <p:cNvSpPr/>
          <p:nvPr/>
        </p:nvSpPr>
        <p:spPr>
          <a:xfrm>
            <a:off x="1203400" y="6438125"/>
            <a:ext cx="5829300" cy="1088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272525"/>
              </a:buClr>
              <a:buSzPts val="1800"/>
              <a:buFont typeface="Times New Roman"/>
              <a:buNone/>
            </a:pPr>
            <a:r>
              <a:t/>
            </a:r>
            <a:endParaRPr sz="1800">
              <a:solidFill>
                <a:schemeClr val="dk1"/>
              </a:solidFill>
              <a:latin typeface="Times New Roman"/>
              <a:ea typeface="Times New Roman"/>
              <a:cs typeface="Times New Roman"/>
              <a:sym typeface="Times New Roman"/>
            </a:endParaRPr>
          </a:p>
        </p:txBody>
      </p:sp>
      <p:sp>
        <p:nvSpPr>
          <p:cNvPr id="262" name="Google Shape;262;p20"/>
          <p:cNvSpPr txBox="1"/>
          <p:nvPr/>
        </p:nvSpPr>
        <p:spPr>
          <a:xfrm>
            <a:off x="7483600" y="3063150"/>
            <a:ext cx="545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272525"/>
              </a:buClr>
              <a:buSzPts val="1800"/>
              <a:buFont typeface="Times New Roman"/>
              <a:buNone/>
            </a:pPr>
            <a:r>
              <a:t/>
            </a:r>
            <a:endParaRPr sz="1800">
              <a:solidFill>
                <a:schemeClr val="dk1"/>
              </a:solidFill>
              <a:latin typeface="Times New Roman"/>
              <a:ea typeface="Times New Roman"/>
              <a:cs typeface="Times New Roman"/>
              <a:sym typeface="Times New Roman"/>
            </a:endParaRPr>
          </a:p>
        </p:txBody>
      </p:sp>
      <p:sp>
        <p:nvSpPr>
          <p:cNvPr id="263" name="Google Shape;263;p20"/>
          <p:cNvSpPr txBox="1"/>
          <p:nvPr/>
        </p:nvSpPr>
        <p:spPr>
          <a:xfrm>
            <a:off x="8141125" y="344675"/>
            <a:ext cx="52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3C78D8"/>
              </a:solidFill>
            </a:endParaRPr>
          </a:p>
        </p:txBody>
      </p:sp>
      <p:pic>
        <p:nvPicPr>
          <p:cNvPr id="264" name="Google Shape;264;p20"/>
          <p:cNvPicPr preferRelativeResize="0"/>
          <p:nvPr/>
        </p:nvPicPr>
        <p:blipFill>
          <a:blip r:embed="rId3">
            <a:alphaModFix/>
          </a:blip>
          <a:stretch>
            <a:fillRect/>
          </a:stretch>
        </p:blipFill>
        <p:spPr>
          <a:xfrm>
            <a:off x="1203400" y="1659650"/>
            <a:ext cx="4259050" cy="6147975"/>
          </a:xfrm>
          <a:prstGeom prst="rect">
            <a:avLst/>
          </a:prstGeom>
          <a:noFill/>
          <a:ln>
            <a:noFill/>
          </a:ln>
        </p:spPr>
      </p:pic>
      <p:pic>
        <p:nvPicPr>
          <p:cNvPr id="265" name="Google Shape;265;p20"/>
          <p:cNvPicPr preferRelativeResize="0"/>
          <p:nvPr/>
        </p:nvPicPr>
        <p:blipFill>
          <a:blip r:embed="rId4">
            <a:alphaModFix/>
          </a:blip>
          <a:stretch>
            <a:fillRect/>
          </a:stretch>
        </p:blipFill>
        <p:spPr>
          <a:xfrm>
            <a:off x="7483600" y="1659650"/>
            <a:ext cx="3996900" cy="614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preencoded.png" id="270" name="Google Shape;270;p19"/>
          <p:cNvPicPr preferRelativeResize="0"/>
          <p:nvPr/>
        </p:nvPicPr>
        <p:blipFill rotWithShape="1">
          <a:blip r:embed="rId3">
            <a:alphaModFix/>
          </a:blip>
          <a:srcRect b="0" l="0" r="0" t="0"/>
          <a:stretch/>
        </p:blipFill>
        <p:spPr>
          <a:xfrm>
            <a:off x="0" y="0"/>
            <a:ext cx="14630400" cy="3200400"/>
          </a:xfrm>
          <a:prstGeom prst="rect">
            <a:avLst/>
          </a:prstGeom>
          <a:noFill/>
          <a:ln>
            <a:noFill/>
          </a:ln>
        </p:spPr>
      </p:pic>
      <p:sp>
        <p:nvSpPr>
          <p:cNvPr id="271" name="Google Shape;271;p19"/>
          <p:cNvSpPr/>
          <p:nvPr/>
        </p:nvSpPr>
        <p:spPr>
          <a:xfrm>
            <a:off x="715699" y="3749403"/>
            <a:ext cx="6573900" cy="708900"/>
          </a:xfrm>
          <a:prstGeom prst="rect">
            <a:avLst/>
          </a:prstGeom>
          <a:noFill/>
          <a:ln>
            <a:noFill/>
          </a:ln>
        </p:spPr>
        <p:txBody>
          <a:bodyPr anchorCtr="0" anchor="t" bIns="0" lIns="0" spcFirstLastPara="1" rIns="0" wrap="square" tIns="0">
            <a:noAutofit/>
          </a:bodyPr>
          <a:lstStyle/>
          <a:p>
            <a:pPr indent="0" lvl="0" marL="0" marR="0" rtl="0" algn="l">
              <a:lnSpc>
                <a:spcPct val="231250"/>
              </a:lnSpc>
              <a:spcBef>
                <a:spcPts val="0"/>
              </a:spcBef>
              <a:spcAft>
                <a:spcPts val="0"/>
              </a:spcAft>
              <a:buClr>
                <a:srgbClr val="000000"/>
              </a:buClr>
              <a:buSzPts val="2400"/>
              <a:buFont typeface="Times New Roman"/>
              <a:buNone/>
            </a:pPr>
            <a:r>
              <a:rPr b="1" lang="en-US" sz="2400">
                <a:solidFill>
                  <a:srgbClr val="000000"/>
                </a:solidFill>
                <a:latin typeface="Times New Roman"/>
                <a:ea typeface="Times New Roman"/>
                <a:cs typeface="Times New Roman"/>
                <a:sym typeface="Times New Roman"/>
              </a:rPr>
              <a:t>Product Design Mockups</a:t>
            </a:r>
            <a:endParaRPr sz="2400">
              <a:solidFill>
                <a:schemeClr val="dk1"/>
              </a:solidFill>
              <a:latin typeface="Times New Roman"/>
              <a:ea typeface="Times New Roman"/>
              <a:cs typeface="Times New Roman"/>
              <a:sym typeface="Times New Roman"/>
            </a:endParaRPr>
          </a:p>
        </p:txBody>
      </p:sp>
      <p:sp>
        <p:nvSpPr>
          <p:cNvPr id="272" name="Google Shape;272;p19"/>
          <p:cNvSpPr/>
          <p:nvPr/>
        </p:nvSpPr>
        <p:spPr>
          <a:xfrm>
            <a:off x="357900" y="5007325"/>
            <a:ext cx="4264200" cy="2352600"/>
          </a:xfrm>
          <a:prstGeom prst="roundRect">
            <a:avLst>
              <a:gd fmla="val 39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432025" y="5281050"/>
            <a:ext cx="1839000" cy="3543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2000"/>
              <a:buFont typeface="Times New Roman"/>
              <a:buNone/>
            </a:pPr>
            <a:r>
              <a:rPr b="1" lang="en-US" sz="2000">
                <a:solidFill>
                  <a:srgbClr val="272525"/>
                </a:solidFill>
                <a:latin typeface="Times New Roman"/>
                <a:ea typeface="Times New Roman"/>
                <a:cs typeface="Times New Roman"/>
                <a:sym typeface="Times New Roman"/>
              </a:rPr>
              <a:t>Sample Product</a:t>
            </a:r>
            <a:endParaRPr sz="2000">
              <a:solidFill>
                <a:schemeClr val="dk1"/>
              </a:solidFill>
              <a:latin typeface="Times New Roman"/>
              <a:ea typeface="Times New Roman"/>
              <a:cs typeface="Times New Roman"/>
              <a:sym typeface="Times New Roman"/>
            </a:endParaRPr>
          </a:p>
        </p:txBody>
      </p:sp>
      <p:sp>
        <p:nvSpPr>
          <p:cNvPr id="274" name="Google Shape;274;p19"/>
          <p:cNvSpPr/>
          <p:nvPr/>
        </p:nvSpPr>
        <p:spPr>
          <a:xfrm>
            <a:off x="625950" y="5908225"/>
            <a:ext cx="3728100" cy="10887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UI mockups for upload, detection results, and report download.</a:t>
            </a:r>
            <a:endParaRPr sz="1800">
              <a:solidFill>
                <a:schemeClr val="dk1"/>
              </a:solidFill>
              <a:latin typeface="Times New Roman"/>
              <a:ea typeface="Times New Roman"/>
              <a:cs typeface="Times New Roman"/>
              <a:sym typeface="Times New Roman"/>
            </a:endParaRPr>
          </a:p>
        </p:txBody>
      </p:sp>
      <p:sp>
        <p:nvSpPr>
          <p:cNvPr id="275" name="Google Shape;275;p19"/>
          <p:cNvSpPr/>
          <p:nvPr/>
        </p:nvSpPr>
        <p:spPr>
          <a:xfrm>
            <a:off x="5154500" y="5007325"/>
            <a:ext cx="4070100" cy="2352600"/>
          </a:xfrm>
          <a:prstGeom prst="roundRect">
            <a:avLst>
              <a:gd fmla="val 39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480275" y="5281050"/>
            <a:ext cx="1653000" cy="3543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2000"/>
              <a:buFont typeface="Times New Roman"/>
              <a:buNone/>
            </a:pPr>
            <a:r>
              <a:rPr b="1" lang="en-US" sz="2000">
                <a:solidFill>
                  <a:srgbClr val="272525"/>
                </a:solidFill>
                <a:latin typeface="Times New Roman"/>
                <a:ea typeface="Times New Roman"/>
                <a:cs typeface="Times New Roman"/>
                <a:sym typeface="Times New Roman"/>
              </a:rPr>
              <a:t>Packaging</a:t>
            </a:r>
            <a:endParaRPr sz="2000">
              <a:solidFill>
                <a:schemeClr val="dk1"/>
              </a:solidFill>
              <a:latin typeface="Times New Roman"/>
              <a:ea typeface="Times New Roman"/>
              <a:cs typeface="Times New Roman"/>
              <a:sym typeface="Times New Roman"/>
            </a:endParaRPr>
          </a:p>
        </p:txBody>
      </p:sp>
      <p:sp>
        <p:nvSpPr>
          <p:cNvPr id="277" name="Google Shape;277;p19"/>
          <p:cNvSpPr/>
          <p:nvPr/>
        </p:nvSpPr>
        <p:spPr>
          <a:xfrm>
            <a:off x="5643750" y="5908225"/>
            <a:ext cx="3342900" cy="1088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272525"/>
              </a:buClr>
              <a:buSzPts val="1800"/>
              <a:buFont typeface="Times New Roman"/>
              <a:buNone/>
            </a:pPr>
            <a:r>
              <a:rPr lang="en-US" sz="1800">
                <a:solidFill>
                  <a:schemeClr val="dk1"/>
                </a:solidFill>
                <a:latin typeface="Times New Roman"/>
                <a:ea typeface="Times New Roman"/>
                <a:cs typeface="Times New Roman"/>
                <a:sym typeface="Times New Roman"/>
              </a:rPr>
              <a:t>M</a:t>
            </a:r>
            <a:r>
              <a:rPr lang="en-US" sz="1800">
                <a:solidFill>
                  <a:schemeClr val="dk1"/>
                </a:solidFill>
                <a:latin typeface="Times New Roman"/>
                <a:ea typeface="Times New Roman"/>
                <a:cs typeface="Times New Roman"/>
                <a:sym typeface="Times New Roman"/>
              </a:rPr>
              <a:t>inimalist box design (if hardware involved),securecasing, and m</a:t>
            </a:r>
            <a:r>
              <a:rPr lang="en-US" sz="1800">
                <a:solidFill>
                  <a:schemeClr val="dk1"/>
                </a:solidFill>
                <a:latin typeface="Times New Roman"/>
                <a:ea typeface="Times New Roman"/>
                <a:cs typeface="Times New Roman"/>
                <a:sym typeface="Times New Roman"/>
              </a:rPr>
              <a:t>anual.</a:t>
            </a:r>
            <a:endParaRPr sz="1800">
              <a:solidFill>
                <a:schemeClr val="dk1"/>
              </a:solidFill>
              <a:latin typeface="Times New Roman"/>
              <a:ea typeface="Times New Roman"/>
              <a:cs typeface="Times New Roman"/>
              <a:sym typeface="Times New Roman"/>
            </a:endParaRPr>
          </a:p>
        </p:txBody>
      </p:sp>
      <p:sp>
        <p:nvSpPr>
          <p:cNvPr id="278" name="Google Shape;278;p19"/>
          <p:cNvSpPr/>
          <p:nvPr/>
        </p:nvSpPr>
        <p:spPr>
          <a:xfrm>
            <a:off x="9757000" y="5007325"/>
            <a:ext cx="4264200" cy="2352600"/>
          </a:xfrm>
          <a:prstGeom prst="roundRect">
            <a:avLst>
              <a:gd fmla="val 39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11228200" y="5281050"/>
            <a:ext cx="1367100" cy="3543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272525"/>
              </a:buClr>
              <a:buSzPts val="2000"/>
              <a:buFont typeface="Times New Roman"/>
              <a:buNone/>
            </a:pPr>
            <a:r>
              <a:rPr b="1" lang="en-US" sz="2000">
                <a:solidFill>
                  <a:srgbClr val="272525"/>
                </a:solidFill>
                <a:latin typeface="Times New Roman"/>
                <a:ea typeface="Times New Roman"/>
                <a:cs typeface="Times New Roman"/>
                <a:sym typeface="Times New Roman"/>
              </a:rPr>
              <a:t>Branding</a:t>
            </a:r>
            <a:endParaRPr sz="2000">
              <a:solidFill>
                <a:schemeClr val="dk1"/>
              </a:solidFill>
              <a:latin typeface="Times New Roman"/>
              <a:ea typeface="Times New Roman"/>
              <a:cs typeface="Times New Roman"/>
              <a:sym typeface="Times New Roman"/>
            </a:endParaRPr>
          </a:p>
        </p:txBody>
      </p:sp>
      <p:sp>
        <p:nvSpPr>
          <p:cNvPr id="280" name="Google Shape;280;p19"/>
          <p:cNvSpPr/>
          <p:nvPr/>
        </p:nvSpPr>
        <p:spPr>
          <a:xfrm>
            <a:off x="9757000" y="5908225"/>
            <a:ext cx="4070100" cy="10887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Clr>
                <a:srgbClr val="272525"/>
              </a:buClr>
              <a:buSzPts val="1800"/>
              <a:buFont typeface="Times New Roman"/>
              <a:buNone/>
            </a:pPr>
            <a:r>
              <a:rPr lang="en-US" sz="1800">
                <a:solidFill>
                  <a:schemeClr val="dk1"/>
                </a:solidFill>
                <a:latin typeface="Times New Roman"/>
                <a:ea typeface="Times New Roman"/>
                <a:cs typeface="Times New Roman"/>
                <a:sym typeface="Times New Roman"/>
              </a:rPr>
              <a:t> Logo, color scheme, typography, and marketing assets (website, banners, videos)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p:nvPr/>
        </p:nvSpPr>
        <p:spPr>
          <a:xfrm>
            <a:off x="838913" y="700768"/>
            <a:ext cx="5670600" cy="70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Project Learning</a:t>
            </a:r>
            <a:endParaRPr b="1" sz="24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400"/>
              <a:buFont typeface="Times New Roman"/>
              <a:buNone/>
            </a:pPr>
            <a:r>
              <a:t/>
            </a:r>
            <a:endParaRPr b="1" sz="2400">
              <a:latin typeface="Times New Roman"/>
              <a:ea typeface="Times New Roman"/>
              <a:cs typeface="Times New Roman"/>
              <a:sym typeface="Times New Roman"/>
            </a:endParaRPr>
          </a:p>
        </p:txBody>
      </p:sp>
      <p:sp>
        <p:nvSpPr>
          <p:cNvPr id="286" name="Google Shape;286;p21"/>
          <p:cNvSpPr/>
          <p:nvPr/>
        </p:nvSpPr>
        <p:spPr>
          <a:xfrm>
            <a:off x="5357217" y="2361367"/>
            <a:ext cx="2835235" cy="3543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272525"/>
              </a:buClr>
              <a:buSzPts val="24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87" name="Google Shape;287;p21"/>
          <p:cNvSpPr/>
          <p:nvPr/>
        </p:nvSpPr>
        <p:spPr>
          <a:xfrm>
            <a:off x="5895260" y="2903698"/>
            <a:ext cx="8252700" cy="725700"/>
          </a:xfrm>
          <a:prstGeom prst="rect">
            <a:avLst/>
          </a:prstGeom>
          <a:noFill/>
          <a:ln>
            <a:noFill/>
          </a:ln>
        </p:spPr>
        <p:txBody>
          <a:bodyPr anchorCtr="0" anchor="t" bIns="0" lIns="0" spcFirstLastPara="1" rIns="0" wrap="square" tIns="0">
            <a:noAutofit/>
          </a:bodyPr>
          <a:lstStyle/>
          <a:p>
            <a:pPr indent="0" lvl="1" marL="457200" marR="0" rtl="0" algn="l">
              <a:lnSpc>
                <a:spcPct val="15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88" name="Google Shape;288;p21"/>
          <p:cNvSpPr/>
          <p:nvPr/>
        </p:nvSpPr>
        <p:spPr>
          <a:xfrm>
            <a:off x="6433304" y="4087892"/>
            <a:ext cx="3205162" cy="3543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272525"/>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89" name="Google Shape;289;p21"/>
          <p:cNvSpPr/>
          <p:nvPr/>
        </p:nvSpPr>
        <p:spPr>
          <a:xfrm>
            <a:off x="7509272" y="5814417"/>
            <a:ext cx="3321248" cy="3543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272525"/>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90" name="Google Shape;290;p21"/>
          <p:cNvSpPr txBox="1"/>
          <p:nvPr/>
        </p:nvSpPr>
        <p:spPr>
          <a:xfrm>
            <a:off x="838925" y="1647575"/>
            <a:ext cx="6785100" cy="617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latin typeface="Times New Roman"/>
                <a:ea typeface="Times New Roman"/>
                <a:cs typeface="Times New Roman"/>
                <a:sym typeface="Times New Roman"/>
              </a:rPr>
              <a:t>Project Impact</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Enhanced Deepfake Detection</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Helps identify AI-generated media, increasing trust in digital content.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User-Friendly Interface</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Simplifies complex AI detection for non-technical users.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Security &amp; Ethical Impact</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Supports law enforcement, media, and organizations in combating misinformation.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Market Potential</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Useful for social media platforms, forensic analysis, and identity verification systems.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291" name="Google Shape;291;p21"/>
          <p:cNvSpPr txBox="1"/>
          <p:nvPr/>
        </p:nvSpPr>
        <p:spPr>
          <a:xfrm>
            <a:off x="8023325" y="1506725"/>
            <a:ext cx="6438900" cy="555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latin typeface="Times New Roman"/>
                <a:ea typeface="Times New Roman"/>
                <a:cs typeface="Times New Roman"/>
                <a:sym typeface="Times New Roman"/>
              </a:rPr>
              <a:t>What I Learned</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UI/UX Matters</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A clean and intuitive interface makes AI-powered tools more accessible.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Balancing Accuracy &amp; Performance</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Higher accuracy models may require more processing power, affecting speed.</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Importance of User Feedback</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Iterative testing helps refine detection explanations and result clarity.</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Ethical Considerations</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rPr lang="en-US" sz="1800">
                <a:solidFill>
                  <a:schemeClr val="dk1"/>
                </a:solidFill>
                <a:latin typeface="Times New Roman"/>
                <a:ea typeface="Times New Roman"/>
                <a:cs typeface="Times New Roman"/>
                <a:sym typeface="Times New Roman"/>
              </a:rPr>
              <a:t>Transparency in deepfake detection results is crucial to avoid false positives.</a:t>
            </a:r>
            <a:endParaRPr sz="1800">
              <a:solidFill>
                <a:schemeClr val="dk1"/>
              </a:solidFill>
              <a:latin typeface="Times New Roman"/>
              <a:ea typeface="Times New Roman"/>
              <a:cs typeface="Times New Roman"/>
              <a:sym typeface="Times New Roman"/>
            </a:endParaRPr>
          </a:p>
        </p:txBody>
      </p:sp>
      <p:cxnSp>
        <p:nvCxnSpPr>
          <p:cNvPr id="292" name="Google Shape;292;p21"/>
          <p:cNvCxnSpPr/>
          <p:nvPr/>
        </p:nvCxnSpPr>
        <p:spPr>
          <a:xfrm flipH="1">
            <a:off x="7643375" y="1435300"/>
            <a:ext cx="18000" cy="588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2"/>
          <p:cNvSpPr txBox="1"/>
          <p:nvPr/>
        </p:nvSpPr>
        <p:spPr>
          <a:xfrm>
            <a:off x="590550" y="2724450"/>
            <a:ext cx="5584800" cy="478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AI Deepfake Detection</a:t>
            </a:r>
            <a:r>
              <a:rPr lang="en-US" sz="1800">
                <a:solidFill>
                  <a:schemeClr val="dk1"/>
                </a:solidFill>
                <a:latin typeface="Times New Roman"/>
                <a:ea typeface="Times New Roman"/>
                <a:cs typeface="Times New Roman"/>
                <a:sym typeface="Times New Roman"/>
              </a:rPr>
              <a:t> – Identifies manipulated media using neural networks.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Confidence Scoring &amp; Heatmaps</a:t>
            </a:r>
            <a:r>
              <a:rPr lang="en-US" sz="1800">
                <a:solidFill>
                  <a:schemeClr val="dk1"/>
                </a:solidFill>
                <a:latin typeface="Times New Roman"/>
                <a:ea typeface="Times New Roman"/>
                <a:cs typeface="Times New Roman"/>
                <a:sym typeface="Times New Roman"/>
              </a:rPr>
              <a:t> – Provides transparent anomaly visualization.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Real-Time &amp; Adaptive Learning</a:t>
            </a:r>
            <a:r>
              <a:rPr lang="en-US" sz="1800">
                <a:solidFill>
                  <a:schemeClr val="dk1"/>
                </a:solidFill>
                <a:latin typeface="Times New Roman"/>
                <a:ea typeface="Times New Roman"/>
                <a:cs typeface="Times New Roman"/>
                <a:sym typeface="Times New Roman"/>
              </a:rPr>
              <a:t> – Improves accuracy over time.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Tamper-Proof Verification</a:t>
            </a:r>
            <a:r>
              <a:rPr lang="en-US" sz="1800">
                <a:solidFill>
                  <a:schemeClr val="dk1"/>
                </a:solidFill>
                <a:latin typeface="Times New Roman"/>
                <a:ea typeface="Times New Roman"/>
                <a:cs typeface="Times New Roman"/>
                <a:sym typeface="Times New Roman"/>
              </a:rPr>
              <a:t> – Uses cryptographic methods for authenticity.</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Multi-Format Analysis</a:t>
            </a:r>
            <a:r>
              <a:rPr lang="en-US" sz="1800">
                <a:solidFill>
                  <a:schemeClr val="dk1"/>
                </a:solidFill>
                <a:latin typeface="Times New Roman"/>
                <a:ea typeface="Times New Roman"/>
                <a:cs typeface="Times New Roman"/>
                <a:sym typeface="Times New Roman"/>
              </a:rPr>
              <a:t> – Supports images, videos, and live streams.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298" name="Google Shape;298;p22"/>
          <p:cNvSpPr txBox="1"/>
          <p:nvPr/>
        </p:nvSpPr>
        <p:spPr>
          <a:xfrm>
            <a:off x="7334250" y="2588100"/>
            <a:ext cx="5813400" cy="55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b="1" sz="2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Title:</a:t>
            </a:r>
            <a:r>
              <a:rPr lang="en-US" sz="1800">
                <a:solidFill>
                  <a:schemeClr val="dk1"/>
                </a:solidFill>
                <a:latin typeface="Times New Roman"/>
                <a:ea typeface="Times New Roman"/>
                <a:cs typeface="Times New Roman"/>
                <a:sym typeface="Times New Roman"/>
              </a:rPr>
              <a:t>AI-Based Deepfake Detection and Verification System</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Abstract:</a:t>
            </a:r>
            <a:r>
              <a:rPr lang="en-US" sz="1800">
                <a:solidFill>
                  <a:schemeClr val="dk1"/>
                </a:solidFill>
                <a:latin typeface="Times New Roman"/>
                <a:ea typeface="Times New Roman"/>
                <a:cs typeface="Times New Roman"/>
                <a:sym typeface="Times New Roman"/>
              </a:rPr>
              <a:t>An AI-driven system for detecting deepfake media with confidence scoring, heatmap visualization, and cryptographic verification to ensure authenticity and prevent misinformation.</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800">
                <a:solidFill>
                  <a:schemeClr val="dk1"/>
                </a:solidFill>
                <a:latin typeface="Times New Roman"/>
                <a:ea typeface="Times New Roman"/>
                <a:cs typeface="Times New Roman"/>
                <a:sym typeface="Times New Roman"/>
              </a:rPr>
              <a:t>Claims: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AI model for deepfake detection.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Confidence scoring and anomaly heatmaps.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Cryptographic verification for authenticity.</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Real-time and adaptive learning framework.</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Multi-format detection (images, videos, live streams).</a:t>
            </a:r>
            <a:endParaRPr sz="1800">
              <a:solidFill>
                <a:schemeClr val="dk1"/>
              </a:solidFill>
              <a:latin typeface="Times New Roman"/>
              <a:ea typeface="Times New Roman"/>
              <a:cs typeface="Times New Roman"/>
              <a:sym typeface="Times New Roman"/>
            </a:endParaRPr>
          </a:p>
        </p:txBody>
      </p:sp>
      <p:sp>
        <p:nvSpPr>
          <p:cNvPr id="299" name="Google Shape;299;p22"/>
          <p:cNvSpPr txBox="1"/>
          <p:nvPr/>
        </p:nvSpPr>
        <p:spPr>
          <a:xfrm>
            <a:off x="517350" y="581025"/>
            <a:ext cx="3794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2400">
                <a:solidFill>
                  <a:schemeClr val="dk1"/>
                </a:solidFill>
                <a:latin typeface="Times New Roman"/>
                <a:ea typeface="Times New Roman"/>
                <a:cs typeface="Times New Roman"/>
                <a:sym typeface="Times New Roman"/>
              </a:rPr>
              <a:t>Product Design Patent link:     </a:t>
            </a:r>
            <a:endParaRPr sz="2400"/>
          </a:p>
        </p:txBody>
      </p:sp>
      <p:sp>
        <p:nvSpPr>
          <p:cNvPr id="300" name="Google Shape;300;p22"/>
          <p:cNvSpPr txBox="1"/>
          <p:nvPr/>
        </p:nvSpPr>
        <p:spPr>
          <a:xfrm>
            <a:off x="914400" y="22318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US" sz="2000">
                <a:solidFill>
                  <a:schemeClr val="dk1"/>
                </a:solidFill>
                <a:latin typeface="Times New Roman"/>
                <a:ea typeface="Times New Roman"/>
                <a:cs typeface="Times New Roman"/>
                <a:sym typeface="Times New Roman"/>
              </a:rPr>
              <a:t>Unique Patent Features</a:t>
            </a:r>
            <a:endParaRPr/>
          </a:p>
        </p:txBody>
      </p:sp>
      <p:sp>
        <p:nvSpPr>
          <p:cNvPr id="301" name="Google Shape;301;p22"/>
          <p:cNvSpPr txBox="1"/>
          <p:nvPr/>
        </p:nvSpPr>
        <p:spPr>
          <a:xfrm>
            <a:off x="7524750" y="20955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2000">
                <a:solidFill>
                  <a:schemeClr val="dk1"/>
                </a:solidFill>
                <a:latin typeface="Times New Roman"/>
                <a:ea typeface="Times New Roman"/>
                <a:cs typeface="Times New Roman"/>
                <a:sym typeface="Times New Roman"/>
              </a:rPr>
              <a:t>Draft Patent Proposal</a:t>
            </a:r>
            <a:endParaRPr/>
          </a:p>
        </p:txBody>
      </p:sp>
      <p:cxnSp>
        <p:nvCxnSpPr>
          <p:cNvPr id="302" name="Google Shape;302;p22"/>
          <p:cNvCxnSpPr/>
          <p:nvPr/>
        </p:nvCxnSpPr>
        <p:spPr>
          <a:xfrm flipH="1">
            <a:off x="6384875" y="1378150"/>
            <a:ext cx="19200" cy="592470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22"/>
          <p:cNvSpPr txBox="1"/>
          <p:nvPr/>
        </p:nvSpPr>
        <p:spPr>
          <a:xfrm>
            <a:off x="4537050" y="473325"/>
            <a:ext cx="4100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700" u="sng">
                <a:solidFill>
                  <a:schemeClr val="hlink"/>
                </a:solidFill>
                <a:hlinkClick r:id="rId3"/>
              </a:rPr>
              <a:t>patent doc 192210520.docx</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nvSpPr>
        <p:spPr>
          <a:xfrm>
            <a:off x="2876807" y="304798"/>
            <a:ext cx="812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Next Steps for </a:t>
            </a:r>
            <a:r>
              <a:rPr b="1" lang="en-US" sz="2400">
                <a:solidFill>
                  <a:schemeClr val="dk1"/>
                </a:solidFill>
                <a:latin typeface="Times New Roman"/>
                <a:ea typeface="Times New Roman"/>
                <a:cs typeface="Times New Roman"/>
                <a:sym typeface="Times New Roman"/>
              </a:rPr>
              <a:t>Deep Fake</a:t>
            </a:r>
            <a:r>
              <a:rPr b="1" lang="en-US" sz="2400">
                <a:solidFill>
                  <a:schemeClr val="dk1"/>
                </a:solidFill>
                <a:latin typeface="Times New Roman"/>
                <a:ea typeface="Times New Roman"/>
                <a:cs typeface="Times New Roman"/>
                <a:sym typeface="Times New Roman"/>
              </a:rPr>
              <a:t> Face Detection</a:t>
            </a:r>
            <a:endParaRPr/>
          </a:p>
        </p:txBody>
      </p:sp>
      <p:sp>
        <p:nvSpPr>
          <p:cNvPr id="309" name="Google Shape;309;p23"/>
          <p:cNvSpPr txBox="1"/>
          <p:nvPr/>
        </p:nvSpPr>
        <p:spPr>
          <a:xfrm>
            <a:off x="704850" y="1736250"/>
            <a:ext cx="4994400" cy="23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dk1"/>
                </a:solidFill>
                <a:latin typeface="Times New Roman"/>
                <a:ea typeface="Times New Roman"/>
                <a:cs typeface="Times New Roman"/>
                <a:sym typeface="Times New Roman"/>
              </a:rPr>
              <a:t>St</a:t>
            </a:r>
            <a:r>
              <a:rPr b="1" lang="en-US" sz="2000">
                <a:solidFill>
                  <a:schemeClr val="dk1"/>
                </a:solidFill>
                <a:latin typeface="Times New Roman"/>
                <a:ea typeface="Times New Roman"/>
                <a:cs typeface="Times New Roman"/>
                <a:sym typeface="Times New Roman"/>
              </a:rPr>
              <a:t>ep A: Prototype Development</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Finalize UI/UX and core AI model.</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Implement real-time detection and reporting features.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Conduct initial internal testing.</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310" name="Google Shape;310;p23"/>
          <p:cNvSpPr txBox="1"/>
          <p:nvPr/>
        </p:nvSpPr>
        <p:spPr>
          <a:xfrm>
            <a:off x="7581900" y="4324950"/>
            <a:ext cx="6061200" cy="288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dk1"/>
                </a:solidFill>
                <a:latin typeface="Times New Roman"/>
                <a:ea typeface="Times New Roman"/>
                <a:cs typeface="Times New Roman"/>
                <a:sym typeface="Times New Roman"/>
              </a:rPr>
              <a:t>Step D: Compliance &amp; Industrial Approvals</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ISO 27001</a:t>
            </a:r>
            <a:r>
              <a:rPr lang="en-US" sz="1800">
                <a:solidFill>
                  <a:schemeClr val="dk1"/>
                </a:solidFill>
                <a:latin typeface="Times New Roman"/>
                <a:ea typeface="Times New Roman"/>
                <a:cs typeface="Times New Roman"/>
                <a:sym typeface="Times New Roman"/>
              </a:rPr>
              <a:t> – Information security management.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ISO 9001</a:t>
            </a:r>
            <a:r>
              <a:rPr lang="en-US" sz="1800">
                <a:solidFill>
                  <a:schemeClr val="dk1"/>
                </a:solidFill>
                <a:latin typeface="Times New Roman"/>
                <a:ea typeface="Times New Roman"/>
                <a:cs typeface="Times New Roman"/>
                <a:sym typeface="Times New Roman"/>
              </a:rPr>
              <a:t> – Quality management systems.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ISO 29119</a:t>
            </a:r>
            <a:r>
              <a:rPr lang="en-US" sz="1800">
                <a:solidFill>
                  <a:schemeClr val="dk1"/>
                </a:solidFill>
                <a:latin typeface="Times New Roman"/>
                <a:ea typeface="Times New Roman"/>
                <a:cs typeface="Times New Roman"/>
                <a:sym typeface="Times New Roman"/>
              </a:rPr>
              <a:t> – Software testing standard.</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ISO 22301</a:t>
            </a:r>
            <a:r>
              <a:rPr lang="en-US" sz="1800">
                <a:solidFill>
                  <a:schemeClr val="dk1"/>
                </a:solidFill>
                <a:latin typeface="Times New Roman"/>
                <a:ea typeface="Times New Roman"/>
                <a:cs typeface="Times New Roman"/>
                <a:sym typeface="Times New Roman"/>
              </a:rPr>
              <a:t> – Business continuity and risk management.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GDPR &amp; CCPA Compliance</a:t>
            </a:r>
            <a:r>
              <a:rPr lang="en-US" sz="1800">
                <a:solidFill>
                  <a:schemeClr val="dk1"/>
                </a:solidFill>
                <a:latin typeface="Times New Roman"/>
                <a:ea typeface="Times New Roman"/>
                <a:cs typeface="Times New Roman"/>
                <a:sym typeface="Times New Roman"/>
              </a:rPr>
              <a:t> – Data privacy regulations.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CE/FCC Certification</a:t>
            </a:r>
            <a:r>
              <a:rPr lang="en-US" sz="1800">
                <a:solidFill>
                  <a:schemeClr val="dk1"/>
                </a:solidFill>
                <a:latin typeface="Times New Roman"/>
                <a:ea typeface="Times New Roman"/>
                <a:cs typeface="Times New Roman"/>
                <a:sym typeface="Times New Roman"/>
              </a:rPr>
              <a:t> – If hardware components are involved.</a:t>
            </a:r>
            <a:endParaRPr sz="1800">
              <a:solidFill>
                <a:schemeClr val="dk1"/>
              </a:solidFill>
              <a:latin typeface="Times New Roman"/>
              <a:ea typeface="Times New Roman"/>
              <a:cs typeface="Times New Roman"/>
              <a:sym typeface="Times New Roman"/>
            </a:endParaRPr>
          </a:p>
        </p:txBody>
      </p:sp>
      <p:sp>
        <p:nvSpPr>
          <p:cNvPr id="311" name="Google Shape;311;p23"/>
          <p:cNvSpPr txBox="1"/>
          <p:nvPr/>
        </p:nvSpPr>
        <p:spPr>
          <a:xfrm>
            <a:off x="7715250" y="1576950"/>
            <a:ext cx="4842000" cy="271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dk1"/>
                </a:solidFill>
                <a:latin typeface="Times New Roman"/>
                <a:ea typeface="Times New Roman"/>
                <a:cs typeface="Times New Roman"/>
                <a:sym typeface="Times New Roman"/>
              </a:rPr>
              <a:t>Step B: Usability &amp; Performance Testing</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Gather user feedback through pilot studies.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Optimize detection accuracy and processing speed.</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Improve explainability and transparency in results.</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sz="1800">
              <a:solidFill>
                <a:schemeClr val="dk1"/>
              </a:solidFill>
              <a:latin typeface="Times New Roman"/>
              <a:ea typeface="Times New Roman"/>
              <a:cs typeface="Times New Roman"/>
              <a:sym typeface="Times New Roman"/>
            </a:endParaRPr>
          </a:p>
        </p:txBody>
      </p:sp>
      <p:sp>
        <p:nvSpPr>
          <p:cNvPr id="312" name="Google Shape;312;p23"/>
          <p:cNvSpPr txBox="1"/>
          <p:nvPr/>
        </p:nvSpPr>
        <p:spPr>
          <a:xfrm>
            <a:off x="800100" y="4324950"/>
            <a:ext cx="4403700" cy="224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dk1"/>
                </a:solidFill>
                <a:latin typeface="Times New Roman"/>
                <a:ea typeface="Times New Roman"/>
                <a:cs typeface="Times New Roman"/>
                <a:sym typeface="Times New Roman"/>
              </a:rPr>
              <a:t>Step C: Deployment &amp; Scaling</a:t>
            </a:r>
            <a:endParaRPr b="1" sz="20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Develop API for enterprise integration.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Optimize cloud and on-device deployment options.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Prepare for market launch (pricing, branding, and distribution).</a:t>
            </a:r>
            <a:endParaRPr sz="1800">
              <a:solidFill>
                <a:schemeClr val="dk1"/>
              </a:solidFill>
              <a:latin typeface="Times New Roman"/>
              <a:ea typeface="Times New Roman"/>
              <a:cs typeface="Times New Roman"/>
              <a:sym typeface="Times New Roman"/>
            </a:endParaRPr>
          </a:p>
        </p:txBody>
      </p:sp>
      <p:cxnSp>
        <p:nvCxnSpPr>
          <p:cNvPr id="313" name="Google Shape;313;p23"/>
          <p:cNvCxnSpPr/>
          <p:nvPr/>
        </p:nvCxnSpPr>
        <p:spPr>
          <a:xfrm>
            <a:off x="6365975" y="1355925"/>
            <a:ext cx="38100" cy="61152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23"/>
          <p:cNvCxnSpPr/>
          <p:nvPr/>
        </p:nvCxnSpPr>
        <p:spPr>
          <a:xfrm>
            <a:off x="498575" y="3965775"/>
            <a:ext cx="13163700" cy="1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nvSpPr>
        <p:spPr>
          <a:xfrm>
            <a:off x="1460110" y="607307"/>
            <a:ext cx="8882700" cy="215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388620" lvl="0" marL="457200" marR="0" rtl="0" algn="l">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Email ID : </a:t>
            </a:r>
            <a:r>
              <a:rPr b="1" lang="en-US" sz="2400" u="sng">
                <a:solidFill>
                  <a:schemeClr val="hlink"/>
                </a:solidFill>
                <a:latin typeface="Times New Roman"/>
                <a:ea typeface="Times New Roman"/>
                <a:cs typeface="Times New Roman"/>
                <a:sym typeface="Times New Roman"/>
                <a:hlinkClick r:id="rId3"/>
              </a:rPr>
              <a:t>pothulavenkatavishnuvardhan0520.sse@saveetha.com</a:t>
            </a:r>
            <a:endParaRPr b="1" sz="2400">
              <a:solidFill>
                <a:schemeClr val="dk1"/>
              </a:solidFill>
              <a:latin typeface="Times New Roman"/>
              <a:ea typeface="Times New Roman"/>
              <a:cs typeface="Times New Roman"/>
              <a:sym typeface="Times New Roman"/>
            </a:endParaRPr>
          </a:p>
          <a:p>
            <a:pPr indent="-388620" lvl="0" marL="457200" marR="0" rtl="0" algn="l">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P venkata vishnu vardhan</a:t>
            </a: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192210520</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a:p>
        </p:txBody>
      </p:sp>
      <p:pic>
        <p:nvPicPr>
          <p:cNvPr id="320" name="Google Shape;320;p24"/>
          <p:cNvPicPr preferRelativeResize="0"/>
          <p:nvPr/>
        </p:nvPicPr>
        <p:blipFill>
          <a:blip r:embed="rId4">
            <a:alphaModFix/>
          </a:blip>
          <a:stretch>
            <a:fillRect/>
          </a:stretch>
        </p:blipFill>
        <p:spPr>
          <a:xfrm>
            <a:off x="8985085" y="1783775"/>
            <a:ext cx="5442890" cy="5965361"/>
          </a:xfrm>
          <a:prstGeom prst="rect">
            <a:avLst/>
          </a:prstGeom>
          <a:noFill/>
          <a:ln>
            <a:noFill/>
          </a:ln>
        </p:spPr>
      </p:pic>
      <p:pic>
        <p:nvPicPr>
          <p:cNvPr id="321" name="Google Shape;321;p24"/>
          <p:cNvPicPr preferRelativeResize="0"/>
          <p:nvPr/>
        </p:nvPicPr>
        <p:blipFill>
          <a:blip r:embed="rId5">
            <a:alphaModFix/>
          </a:blip>
          <a:stretch>
            <a:fillRect/>
          </a:stretch>
        </p:blipFill>
        <p:spPr>
          <a:xfrm>
            <a:off x="1069250" y="3045525"/>
            <a:ext cx="4977600" cy="424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4"/>
          <p:cNvSpPr/>
          <p:nvPr/>
        </p:nvSpPr>
        <p:spPr>
          <a:xfrm>
            <a:off x="3759789" y="95048"/>
            <a:ext cx="6478905" cy="708779"/>
          </a:xfrm>
          <a:prstGeom prst="rect">
            <a:avLst/>
          </a:prstGeom>
          <a:noFill/>
          <a:ln>
            <a:noFill/>
          </a:ln>
        </p:spPr>
        <p:txBody>
          <a:bodyPr anchorCtr="0" anchor="t" bIns="0" lIns="0" spcFirstLastPara="1" rIns="0" wrap="square" tIns="0">
            <a:noAutofit/>
          </a:bodyPr>
          <a:lstStyle/>
          <a:p>
            <a:pPr indent="0" lvl="0" marL="0" marR="0" rtl="0" algn="ctr">
              <a:lnSpc>
                <a:spcPct val="231250"/>
              </a:lnSpc>
              <a:spcBef>
                <a:spcPts val="0"/>
              </a:spcBef>
              <a:spcAft>
                <a:spcPts val="0"/>
              </a:spcAft>
              <a:buClr>
                <a:srgbClr val="1D1D1B"/>
              </a:buClr>
              <a:buSzPts val="2400"/>
              <a:buFont typeface="Times New Roman"/>
              <a:buNone/>
            </a:pPr>
            <a:r>
              <a:t/>
            </a:r>
            <a:endParaRPr b="1" sz="2400">
              <a:solidFill>
                <a:schemeClr val="dk1"/>
              </a:solidFill>
              <a:latin typeface="Times New Roman"/>
              <a:ea typeface="Times New Roman"/>
              <a:cs typeface="Times New Roman"/>
              <a:sym typeface="Times New Roman"/>
            </a:endParaRPr>
          </a:p>
        </p:txBody>
      </p:sp>
      <p:sp>
        <p:nvSpPr>
          <p:cNvPr id="67" name="Google Shape;67;p4"/>
          <p:cNvSpPr/>
          <p:nvPr/>
        </p:nvSpPr>
        <p:spPr>
          <a:xfrm>
            <a:off x="506669" y="1500157"/>
            <a:ext cx="6244709" cy="134765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sp>
        <p:nvSpPr>
          <p:cNvPr id="68" name="Google Shape;68;p4"/>
          <p:cNvSpPr/>
          <p:nvPr/>
        </p:nvSpPr>
        <p:spPr>
          <a:xfrm>
            <a:off x="9514948" y="1400710"/>
            <a:ext cx="2835235" cy="35433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chemeClr val="dk1"/>
              </a:buClr>
              <a:buSzPts val="2400"/>
              <a:buFont typeface="Calibri"/>
              <a:buNone/>
            </a:pPr>
            <a:r>
              <a:t/>
            </a:r>
            <a:endParaRPr b="1" sz="2400">
              <a:solidFill>
                <a:schemeClr val="dk1"/>
              </a:solidFill>
              <a:latin typeface="Times New Roman"/>
              <a:ea typeface="Times New Roman"/>
              <a:cs typeface="Times New Roman"/>
              <a:sym typeface="Times New Roman"/>
            </a:endParaRPr>
          </a:p>
        </p:txBody>
      </p:sp>
      <p:sp>
        <p:nvSpPr>
          <p:cNvPr id="69" name="Google Shape;69;p4"/>
          <p:cNvSpPr/>
          <p:nvPr/>
        </p:nvSpPr>
        <p:spPr>
          <a:xfrm>
            <a:off x="7879022" y="1222769"/>
            <a:ext cx="6244709" cy="951213"/>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0" name="Google Shape;70;p4"/>
          <p:cNvSpPr/>
          <p:nvPr/>
        </p:nvSpPr>
        <p:spPr>
          <a:xfrm>
            <a:off x="598100" y="600975"/>
            <a:ext cx="13525500" cy="66015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1200"/>
              </a:spcBef>
              <a:spcAft>
                <a:spcPts val="0"/>
              </a:spcAft>
              <a:buNone/>
            </a:pPr>
            <a:r>
              <a:rPr b="1" lang="en-US" sz="2400">
                <a:solidFill>
                  <a:schemeClr val="dk1"/>
                </a:solidFill>
                <a:latin typeface="Times New Roman"/>
                <a:ea typeface="Times New Roman"/>
                <a:cs typeface="Times New Roman"/>
                <a:sym typeface="Times New Roman"/>
              </a:rPr>
              <a:t>Product Domain Study</a:t>
            </a:r>
            <a:endParaRPr b="1" sz="24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t/>
            </a:r>
            <a:endParaRPr b="1" sz="24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US" sz="2000">
                <a:solidFill>
                  <a:schemeClr val="dk1"/>
                </a:solidFill>
                <a:latin typeface="Times New Roman"/>
                <a:ea typeface="Times New Roman"/>
                <a:cs typeface="Times New Roman"/>
                <a:sym typeface="Times New Roman"/>
              </a:rPr>
              <a:t>SUMMARY</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A deepfake face detection system is a specialized AI-driven solution designed to identify and prevent the use of manipulated or synthetic facial images in real-time. It works by analyzing facial features, detecting inconsistencies, and verifying authenticity using advanced machine learning algorithms. The system ensures that only genuine human faces are recognized, preventing fraudulent activities such as identity theft, misinformation, and unauthorized access. This feature is particularly useful in security-sensitive applications, including identity verification, digital forensics, and content moderation. By reliably detecting deepfake images, the system enhances trust, minimizes deception, and safeguards users and organizations from potential threats.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latin typeface="Times New Roman"/>
                <a:ea typeface="Times New Roman"/>
                <a:cs typeface="Times New Roman"/>
                <a:sym typeface="Times New Roman"/>
              </a:rPr>
              <a:t>Article Link:</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b="1" lang="en-US" sz="1800" u="sng">
                <a:solidFill>
                  <a:srgbClr val="4A86E8"/>
                </a:solidFill>
                <a:latin typeface="Times New Roman"/>
                <a:ea typeface="Times New Roman"/>
                <a:cs typeface="Times New Roman"/>
                <a:sym typeface="Times New Roman"/>
              </a:rPr>
              <a:t>https://ieeexplore.ieee.org/abstract/document/9712265/</a:t>
            </a:r>
            <a:endParaRPr b="1" sz="1800" u="sng">
              <a:solidFill>
                <a:srgbClr val="4A86E8"/>
              </a:solidFill>
              <a:latin typeface="Times New Roman"/>
              <a:ea typeface="Times New Roman"/>
              <a:cs typeface="Times New Roman"/>
              <a:sym typeface="Times New Roman"/>
            </a:endParaRPr>
          </a:p>
        </p:txBody>
      </p:sp>
      <p:sp>
        <p:nvSpPr>
          <p:cNvPr id="71" name="Google Shape;71;p4"/>
          <p:cNvSpPr/>
          <p:nvPr/>
        </p:nvSpPr>
        <p:spPr>
          <a:xfrm>
            <a:off x="7787582" y="2090227"/>
            <a:ext cx="5774042" cy="5449377"/>
          </a:xfrm>
          <a:prstGeom prst="rect">
            <a:avLst/>
          </a:prstGeom>
          <a:noFill/>
          <a:ln>
            <a:noFill/>
          </a:ln>
        </p:spPr>
        <p:txBody>
          <a:bodyPr anchorCtr="0" anchor="ctr" bIns="45700" lIns="91425" spcFirstLastPara="1" rIns="91425" wrap="square" tIns="45700">
            <a:spAutoFit/>
          </a:bodyPr>
          <a:lstStyle/>
          <a:p>
            <a:pPr indent="0" lvl="0" marL="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sp>
        <p:nvSpPr>
          <p:cNvPr id="72" name="Google Shape;72;p4"/>
          <p:cNvSpPr txBox="1"/>
          <p:nvPr/>
        </p:nvSpPr>
        <p:spPr>
          <a:xfrm>
            <a:off x="7879022" y="1474907"/>
            <a:ext cx="7315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p:txBody>
      </p:sp>
      <p:sp>
        <p:nvSpPr>
          <p:cNvPr id="73" name="Google Shape;73;p4"/>
          <p:cNvSpPr txBox="1"/>
          <p:nvPr/>
        </p:nvSpPr>
        <p:spPr>
          <a:xfrm>
            <a:off x="791254" y="1500157"/>
            <a:ext cx="759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5"/>
          <p:cNvSpPr/>
          <p:nvPr/>
        </p:nvSpPr>
        <p:spPr>
          <a:xfrm>
            <a:off x="793790" y="4644985"/>
            <a:ext cx="5670590" cy="708779"/>
          </a:xfrm>
          <a:prstGeom prst="rect">
            <a:avLst/>
          </a:prstGeom>
          <a:noFill/>
          <a:ln>
            <a:noFill/>
          </a:ln>
        </p:spPr>
        <p:txBody>
          <a:bodyPr anchorCtr="0" anchor="t" bIns="0" lIns="0" spcFirstLastPara="1" rIns="0" wrap="square" tIns="0">
            <a:noAutofit/>
          </a:bodyPr>
          <a:lstStyle/>
          <a:p>
            <a:pPr indent="0" lvl="0" marL="0" marR="0" rtl="0" algn="l">
              <a:lnSpc>
                <a:spcPct val="120652"/>
              </a:lnSpc>
              <a:spcBef>
                <a:spcPts val="0"/>
              </a:spcBef>
              <a:spcAft>
                <a:spcPts val="0"/>
              </a:spcAft>
              <a:buClr>
                <a:schemeClr val="dk1"/>
              </a:buClr>
              <a:buSzPts val="4600"/>
              <a:buFont typeface="Calibri"/>
              <a:buNone/>
            </a:pPr>
            <a:r>
              <a:t/>
            </a:r>
            <a:endParaRPr b="1" sz="4600">
              <a:solidFill>
                <a:schemeClr val="dk1"/>
              </a:solidFill>
              <a:latin typeface="Times New Roman"/>
              <a:ea typeface="Times New Roman"/>
              <a:cs typeface="Times New Roman"/>
              <a:sym typeface="Times New Roman"/>
            </a:endParaRPr>
          </a:p>
        </p:txBody>
      </p:sp>
      <p:sp>
        <p:nvSpPr>
          <p:cNvPr id="80" name="Google Shape;80;p5"/>
          <p:cNvSpPr/>
          <p:nvPr/>
        </p:nvSpPr>
        <p:spPr>
          <a:xfrm>
            <a:off x="697537" y="712852"/>
            <a:ext cx="13042821" cy="72580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81" name="Google Shape;81;p5"/>
          <p:cNvSpPr txBox="1"/>
          <p:nvPr/>
        </p:nvSpPr>
        <p:spPr>
          <a:xfrm>
            <a:off x="324803" y="2007818"/>
            <a:ext cx="13415700" cy="5541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000">
                <a:solidFill>
                  <a:srgbClr val="1D1D1B"/>
                </a:solidFill>
                <a:latin typeface="Times New Roman"/>
                <a:ea typeface="Times New Roman"/>
                <a:cs typeface="Times New Roman"/>
                <a:sym typeface="Times New Roman"/>
              </a:rPr>
              <a:t>Problem Statement</a:t>
            </a:r>
            <a:endParaRPr b="1" sz="2000">
              <a:solidFill>
                <a:srgbClr val="1D1D1B"/>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1" sz="2000">
              <a:solidFill>
                <a:srgbClr val="1D1D1B"/>
              </a:solidFill>
              <a:latin typeface="Times New Roman"/>
              <a:ea typeface="Times New Roman"/>
              <a:cs typeface="Times New Roman"/>
              <a:sym typeface="Times New Roman"/>
            </a:endParaRPr>
          </a:p>
          <a:p>
            <a:pPr indent="-127000" lvl="1" marL="457200" rtl="0" algn="l">
              <a:lnSpc>
                <a:spcPct val="150000"/>
              </a:lnSpc>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Rise of Deep Fakes:</a:t>
            </a:r>
            <a:endParaRPr b="1" sz="2000">
              <a:solidFill>
                <a:schemeClr val="dk1"/>
              </a:solidFill>
              <a:latin typeface="Times New Roman"/>
              <a:ea typeface="Times New Roman"/>
              <a:cs typeface="Times New Roman"/>
              <a:sym typeface="Times New Roman"/>
            </a:endParaRPr>
          </a:p>
          <a:p>
            <a:pPr indent="-127000" lvl="1" marL="457200" rtl="0" algn="l">
              <a:lnSpc>
                <a:spcPct val="150000"/>
              </a:lnSpc>
              <a:spcBef>
                <a:spcPts val="0"/>
              </a:spcBef>
              <a:spcAft>
                <a:spcPts val="0"/>
              </a:spcAft>
              <a:buClr>
                <a:schemeClr val="dk1"/>
              </a:buClr>
              <a:buSzPts val="2000"/>
              <a:buFont typeface="Times New Roman"/>
              <a:buChar char="•"/>
            </a:pPr>
            <a:r>
              <a:rPr b="0" i="0" lang="en-US" sz="1800" u="none" cap="none" strike="noStrike">
                <a:solidFill>
                  <a:schemeClr val="dk1"/>
                </a:solidFill>
                <a:latin typeface="Times New Roman"/>
                <a:ea typeface="Times New Roman"/>
                <a:cs typeface="Times New Roman"/>
                <a:sym typeface="Times New Roman"/>
              </a:rPr>
              <a:t>The increasing prevalence of </a:t>
            </a:r>
            <a:r>
              <a:rPr lang="en-US" sz="1800">
                <a:solidFill>
                  <a:schemeClr val="dk1"/>
                </a:solidFill>
                <a:latin typeface="Times New Roman"/>
                <a:ea typeface="Times New Roman"/>
                <a:cs typeface="Times New Roman"/>
                <a:sym typeface="Times New Roman"/>
              </a:rPr>
              <a:t>deep fakes</a:t>
            </a:r>
            <a:r>
              <a:rPr b="0" i="0" lang="en-US" sz="1800" u="none" cap="none" strike="noStrike">
                <a:solidFill>
                  <a:schemeClr val="dk1"/>
                </a:solidFill>
                <a:latin typeface="Times New Roman"/>
                <a:ea typeface="Times New Roman"/>
                <a:cs typeface="Times New Roman"/>
                <a:sym typeface="Times New Roman"/>
              </a:rPr>
              <a:t> and fake images poses significant challenges to trust and authenticity in the digital world. Misinformation can spread rapidly, impacting public opinion, reputation, and even personal safety. </a:t>
            </a:r>
            <a:endParaRPr/>
          </a:p>
          <a:p>
            <a:pPr indent="-127000" lvl="1" marL="4572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Misinformation Risks:</a:t>
            </a:r>
            <a:r>
              <a:rPr b="0" i="0" lang="en-US" sz="2000" u="none" cap="none" strike="noStrike">
                <a:solidFill>
                  <a:schemeClr val="dk1"/>
                </a:solidFill>
                <a:latin typeface="Times New Roman"/>
                <a:ea typeface="Times New Roman"/>
                <a:cs typeface="Times New Roman"/>
                <a:sym typeface="Times New Roman"/>
              </a:rPr>
              <a:t> </a:t>
            </a:r>
            <a:endParaRPr/>
          </a:p>
          <a:p>
            <a:pPr indent="0" lvl="1" marL="457200" marR="0" rtl="0" algn="l">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Fake images can spread misinformation, impacting public opinion, reputations, and safety.</a:t>
            </a:r>
            <a:endParaRPr/>
          </a:p>
          <a:p>
            <a:pPr indent="-127000" lvl="1" marL="4572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Detection Struggles:</a:t>
            </a:r>
            <a:r>
              <a:rPr b="0" i="0" lang="en-US" sz="2000" u="none" cap="none" strike="noStrike">
                <a:solidFill>
                  <a:schemeClr val="dk1"/>
                </a:solidFill>
                <a:latin typeface="Times New Roman"/>
                <a:ea typeface="Times New Roman"/>
                <a:cs typeface="Times New Roman"/>
                <a:sym typeface="Times New Roman"/>
              </a:rPr>
              <a:t> </a:t>
            </a:r>
            <a:endParaRPr/>
          </a:p>
          <a:p>
            <a:pPr indent="0" lvl="1" marL="457200" marR="0" rtl="0" algn="l">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Current detection methods lag behind advancements in deepfake technology.</a:t>
            </a:r>
            <a:endParaRPr/>
          </a:p>
          <a:p>
            <a:pPr indent="0" lvl="1" marL="457200" marR="0" rtl="0" algn="l">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hms to distinguish real from fake images with minimal errors.</a:t>
            </a:r>
            <a:endParaRPr/>
          </a:p>
          <a:p>
            <a:pPr indent="0" lvl="1" marL="4572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preencoded.png" id="82" name="Google Shape;82;p5"/>
          <p:cNvPicPr preferRelativeResize="0"/>
          <p:nvPr/>
        </p:nvPicPr>
        <p:blipFill rotWithShape="1">
          <a:blip r:embed="rId3">
            <a:alphaModFix/>
          </a:blip>
          <a:srcRect b="0" l="0" r="0" t="0"/>
          <a:stretch/>
        </p:blipFill>
        <p:spPr>
          <a:xfrm>
            <a:off x="0" y="0"/>
            <a:ext cx="14630400" cy="19724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p:nvPr/>
        </p:nvSpPr>
        <p:spPr>
          <a:xfrm>
            <a:off x="1094187" y="204227"/>
            <a:ext cx="7589639" cy="708779"/>
          </a:xfrm>
          <a:prstGeom prst="rect">
            <a:avLst/>
          </a:prstGeom>
          <a:noFill/>
          <a:ln>
            <a:noFill/>
          </a:ln>
        </p:spPr>
        <p:txBody>
          <a:bodyPr anchorCtr="0" anchor="t" bIns="0" lIns="0" spcFirstLastPara="1" rIns="0" wrap="square" tIns="0">
            <a:noAutofit/>
          </a:bodyPr>
          <a:lstStyle/>
          <a:p>
            <a:pPr indent="0" lvl="8" marL="3657600" marR="0" rtl="0" algn="ctr">
              <a:lnSpc>
                <a:spcPct val="231250"/>
              </a:lnSpc>
              <a:spcBef>
                <a:spcPts val="0"/>
              </a:spcBef>
              <a:spcAft>
                <a:spcPts val="0"/>
              </a:spcAft>
              <a:buNone/>
            </a:pPr>
            <a:r>
              <a:rPr b="1" i="0" lang="en-US" sz="2400" u="none" cap="none" strike="noStrike">
                <a:solidFill>
                  <a:srgbClr val="1D1D1B"/>
                </a:solidFill>
                <a:latin typeface="Times New Roman"/>
                <a:ea typeface="Times New Roman"/>
                <a:cs typeface="Times New Roman"/>
                <a:sym typeface="Times New Roman"/>
              </a:rPr>
              <a:t>My Role &amp; Responsibilities</a:t>
            </a:r>
            <a:endParaRPr b="1" i="0" sz="2400" u="none" cap="none" strike="noStrike">
              <a:solidFill>
                <a:schemeClr val="dk1"/>
              </a:solidFill>
              <a:latin typeface="Times New Roman"/>
              <a:ea typeface="Times New Roman"/>
              <a:cs typeface="Times New Roman"/>
              <a:sym typeface="Times New Roman"/>
            </a:endParaRPr>
          </a:p>
        </p:txBody>
      </p:sp>
      <p:sp>
        <p:nvSpPr>
          <p:cNvPr id="89" name="Google Shape;89;p6"/>
          <p:cNvSpPr/>
          <p:nvPr/>
        </p:nvSpPr>
        <p:spPr>
          <a:xfrm>
            <a:off x="647005" y="1350775"/>
            <a:ext cx="2835235" cy="35433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chemeClr val="dk1"/>
              </a:buClr>
              <a:buSzPts val="2400"/>
              <a:buFont typeface="Calibri"/>
              <a:buNone/>
            </a:pPr>
            <a:r>
              <a:t/>
            </a:r>
            <a:endParaRPr b="1" sz="2400">
              <a:solidFill>
                <a:schemeClr val="dk1"/>
              </a:solidFill>
              <a:latin typeface="Times New Roman"/>
              <a:ea typeface="Times New Roman"/>
              <a:cs typeface="Times New Roman"/>
              <a:sym typeface="Times New Roman"/>
            </a:endParaRPr>
          </a:p>
        </p:txBody>
      </p:sp>
      <p:sp>
        <p:nvSpPr>
          <p:cNvPr id="90" name="Google Shape;90;p6"/>
          <p:cNvSpPr/>
          <p:nvPr/>
        </p:nvSpPr>
        <p:spPr>
          <a:xfrm>
            <a:off x="493296" y="1410767"/>
            <a:ext cx="6244709" cy="72580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My Role</a:t>
            </a:r>
            <a:endParaRPr/>
          </a:p>
          <a:p>
            <a:pPr indent="0" lvl="0" marL="0" marR="0" rtl="0" algn="l">
              <a:lnSpc>
                <a:spcPct val="150000"/>
              </a:lnSpc>
              <a:spcBef>
                <a:spcPts val="0"/>
              </a:spcBef>
              <a:spcAft>
                <a:spcPts val="0"/>
              </a:spcAft>
              <a:buNone/>
            </a:pPr>
            <a:br>
              <a:rPr b="1" lang="en-US" sz="20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sp>
        <p:nvSpPr>
          <p:cNvPr id="91" name="Google Shape;91;p6"/>
          <p:cNvSpPr/>
          <p:nvPr/>
        </p:nvSpPr>
        <p:spPr>
          <a:xfrm>
            <a:off x="647006" y="3559918"/>
            <a:ext cx="2835235" cy="35433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chemeClr val="dk1"/>
              </a:buClr>
              <a:buSzPts val="2400"/>
              <a:buFont typeface="Calibri"/>
              <a:buNone/>
            </a:pPr>
            <a:r>
              <a:t/>
            </a:r>
            <a:endParaRPr b="1" sz="2400">
              <a:solidFill>
                <a:schemeClr val="dk1"/>
              </a:solidFill>
              <a:latin typeface="Times New Roman"/>
              <a:ea typeface="Times New Roman"/>
              <a:cs typeface="Times New Roman"/>
              <a:sym typeface="Times New Roman"/>
            </a:endParaRPr>
          </a:p>
        </p:txBody>
      </p:sp>
      <p:sp>
        <p:nvSpPr>
          <p:cNvPr id="92" name="Google Shape;92;p6"/>
          <p:cNvSpPr/>
          <p:nvPr/>
        </p:nvSpPr>
        <p:spPr>
          <a:xfrm>
            <a:off x="493295" y="2883528"/>
            <a:ext cx="6821905" cy="1088708"/>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My Responsibilities</a:t>
            </a:r>
            <a:endParaRPr/>
          </a:p>
        </p:txBody>
      </p:sp>
      <p:sp>
        <p:nvSpPr>
          <p:cNvPr id="93" name="Google Shape;93;p6"/>
          <p:cNvSpPr/>
          <p:nvPr/>
        </p:nvSpPr>
        <p:spPr>
          <a:xfrm>
            <a:off x="493295" y="4516904"/>
            <a:ext cx="13368548" cy="3551229"/>
          </a:xfrm>
          <a:prstGeom prst="rect">
            <a:avLst/>
          </a:prstGeom>
          <a:noFill/>
          <a:ln>
            <a:noFill/>
          </a:ln>
        </p:spPr>
        <p:txBody>
          <a:bodyPr anchorCtr="0" anchor="ctr" bIns="45700" lIns="91425" spcFirstLastPara="1" rIns="91425" wrap="square" tIns="45700">
            <a:spAutoFit/>
          </a:bodyPr>
          <a:lstStyle/>
          <a:p>
            <a:pPr indent="-127000" lvl="1" marL="457200" marR="0" rtl="0" algn="just">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Researching AI Algorithms</a:t>
            </a:r>
            <a:r>
              <a:rPr b="0" i="0" lang="en-US" sz="2000" u="none" cap="none" strike="noStrike">
                <a:solidFill>
                  <a:schemeClr val="dk1"/>
                </a:solidFill>
                <a:latin typeface="Times New Roman"/>
                <a:ea typeface="Times New Roman"/>
                <a:cs typeface="Times New Roman"/>
                <a:sym typeface="Times New Roman"/>
              </a:rPr>
              <a:t>:</a:t>
            </a:r>
            <a:endParaRPr/>
          </a:p>
          <a:p>
            <a:pPr indent="0" lvl="1" marL="457200" marR="0" rtl="0" algn="just">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 Explore and implement cutting-edge AI techniques and algorithms for </a:t>
            </a:r>
            <a:r>
              <a:rPr lang="en-US" sz="1800">
                <a:solidFill>
                  <a:schemeClr val="dk1"/>
                </a:solidFill>
                <a:latin typeface="Times New Roman"/>
                <a:ea typeface="Times New Roman"/>
                <a:cs typeface="Times New Roman"/>
                <a:sym typeface="Times New Roman"/>
              </a:rPr>
              <a:t>deep face</a:t>
            </a:r>
            <a:r>
              <a:rPr b="0" i="0" lang="en-US" sz="1800" u="none" cap="none" strike="noStrike">
                <a:solidFill>
                  <a:schemeClr val="dk1"/>
                </a:solidFill>
                <a:latin typeface="Times New Roman"/>
                <a:ea typeface="Times New Roman"/>
                <a:cs typeface="Times New Roman"/>
                <a:sym typeface="Times New Roman"/>
              </a:rPr>
              <a:t> detection.</a:t>
            </a:r>
            <a:endParaRPr/>
          </a:p>
          <a:p>
            <a:pPr indent="-127000" lvl="1" marL="457200" marR="0" rtl="0" algn="just">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Model Training</a:t>
            </a:r>
            <a:r>
              <a:rPr b="0" i="0" lang="en-US" sz="2000" u="none" cap="none" strike="noStrike">
                <a:solidFill>
                  <a:schemeClr val="dk1"/>
                </a:solidFill>
                <a:latin typeface="Times New Roman"/>
                <a:ea typeface="Times New Roman"/>
                <a:cs typeface="Times New Roman"/>
                <a:sym typeface="Times New Roman"/>
              </a:rPr>
              <a:t>:</a:t>
            </a:r>
            <a:endParaRPr/>
          </a:p>
          <a:p>
            <a:pPr indent="0" lvl="1" marL="457200" marR="0" rtl="0" algn="just">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 Train detection models using large and diverse datasets to recognize fake images accurately.</a:t>
            </a:r>
            <a:endParaRPr/>
          </a:p>
          <a:p>
            <a:pPr indent="-127000" lvl="1" marL="457200" marR="0" rtl="0" algn="just">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Evaluation</a:t>
            </a:r>
            <a:r>
              <a:rPr b="0" i="0" lang="en-US" sz="2000" u="none" cap="none" strike="noStrike">
                <a:solidFill>
                  <a:schemeClr val="dk1"/>
                </a:solidFill>
                <a:latin typeface="Times New Roman"/>
                <a:ea typeface="Times New Roman"/>
                <a:cs typeface="Times New Roman"/>
                <a:sym typeface="Times New Roman"/>
              </a:rPr>
              <a:t>:</a:t>
            </a:r>
            <a:endParaRPr/>
          </a:p>
          <a:p>
            <a:pPr indent="0" lvl="1" marL="457200" marR="0" rtl="0" algn="just">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 Continuously evaluate the performance of detection models, using metrics like precision, recall, and F1-score to ensure high reliability.</a:t>
            </a:r>
            <a:endParaRPr/>
          </a:p>
          <a:p>
            <a:pPr indent="-127000" lvl="1" marL="457200" marR="0" rtl="0" algn="just">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Ensuring Accuracy</a:t>
            </a:r>
            <a:r>
              <a:rPr b="0" i="0" lang="en-US" sz="2000" u="none" cap="none" strike="noStrike">
                <a:solidFill>
                  <a:schemeClr val="dk1"/>
                </a:solidFill>
                <a:latin typeface="Times New Roman"/>
                <a:ea typeface="Times New Roman"/>
                <a:cs typeface="Times New Roman"/>
                <a:sym typeface="Times New Roman"/>
              </a:rPr>
              <a:t>: </a:t>
            </a:r>
            <a:endParaRPr/>
          </a:p>
          <a:p>
            <a:pPr indent="0" lvl="1" marL="457200" marR="0" rtl="0" algn="just">
              <a:lnSpc>
                <a:spcPct val="15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Focus on minimizing false positives and negatives to maintain the system's effectiveness in real-world applications. </a:t>
            </a:r>
            <a:endParaRPr/>
          </a:p>
        </p:txBody>
      </p:sp>
      <p:sp>
        <p:nvSpPr>
          <p:cNvPr id="94" name="Google Shape;94;p6"/>
          <p:cNvSpPr txBox="1"/>
          <p:nvPr/>
        </p:nvSpPr>
        <p:spPr>
          <a:xfrm>
            <a:off x="1094187" y="2034909"/>
            <a:ext cx="7315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AI Engineer focused on developing a robust </a:t>
            </a:r>
            <a:r>
              <a:rPr lang="en-US" sz="1800">
                <a:solidFill>
                  <a:schemeClr val="dk1"/>
                </a:solidFill>
                <a:latin typeface="Times New Roman"/>
                <a:ea typeface="Times New Roman"/>
                <a:cs typeface="Times New Roman"/>
                <a:sym typeface="Times New Roman"/>
              </a:rPr>
              <a:t>deepfake</a:t>
            </a:r>
            <a:r>
              <a:rPr lang="en-US" sz="1800">
                <a:solidFill>
                  <a:schemeClr val="dk1"/>
                </a:solidFill>
                <a:latin typeface="Times New Roman"/>
                <a:ea typeface="Times New Roman"/>
                <a:cs typeface="Times New Roman"/>
                <a:sym typeface="Times New Roman"/>
              </a:rPr>
              <a:t> and fake image detection system. </a:t>
            </a:r>
            <a:endParaRPr sz="1800">
              <a:solidFill>
                <a:schemeClr val="dk1"/>
              </a:solidFill>
              <a:latin typeface="Calibri"/>
              <a:ea typeface="Calibri"/>
              <a:cs typeface="Calibri"/>
              <a:sym typeface="Calibri"/>
            </a:endParaRPr>
          </a:p>
        </p:txBody>
      </p:sp>
      <p:sp>
        <p:nvSpPr>
          <p:cNvPr id="95" name="Google Shape;95;p6"/>
          <p:cNvSpPr txBox="1"/>
          <p:nvPr/>
        </p:nvSpPr>
        <p:spPr>
          <a:xfrm>
            <a:off x="1053451" y="3324446"/>
            <a:ext cx="7315200" cy="815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Researching and implementing AI algorithms, training and evaluating the detection model, </a:t>
            </a:r>
            <a:r>
              <a:rPr lang="en-US" sz="2000">
                <a:solidFill>
                  <a:schemeClr val="dk1"/>
                </a:solidFill>
                <a:latin typeface="Calibri"/>
                <a:ea typeface="Calibri"/>
                <a:cs typeface="Calibri"/>
                <a:sym typeface="Calibri"/>
              </a:rPr>
              <a:t>ensuring accuracy and reliability.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p:nvPr/>
        </p:nvSpPr>
        <p:spPr>
          <a:xfrm>
            <a:off x="6156960" y="563642"/>
            <a:ext cx="6711672" cy="59864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D1D1B"/>
              </a:buClr>
              <a:buSzPts val="2400"/>
              <a:buFont typeface="Times New Roman"/>
              <a:buNone/>
            </a:pPr>
            <a:r>
              <a:rPr b="1" lang="en-US" sz="2400">
                <a:solidFill>
                  <a:srgbClr val="1D1D1B"/>
                </a:solidFill>
                <a:latin typeface="Times New Roman"/>
                <a:ea typeface="Times New Roman"/>
                <a:cs typeface="Times New Roman"/>
                <a:sym typeface="Times New Roman"/>
              </a:rPr>
              <a:t>Gnnat chat</a:t>
            </a:r>
            <a:endParaRPr b="1" sz="2400">
              <a:solidFill>
                <a:schemeClr val="dk1"/>
              </a:solidFill>
              <a:latin typeface="Times New Roman"/>
              <a:ea typeface="Times New Roman"/>
              <a:cs typeface="Times New Roman"/>
              <a:sym typeface="Times New Roman"/>
            </a:endParaRPr>
          </a:p>
        </p:txBody>
      </p:sp>
      <p:sp>
        <p:nvSpPr>
          <p:cNvPr id="102" name="Google Shape;102;p7"/>
          <p:cNvSpPr/>
          <p:nvPr/>
        </p:nvSpPr>
        <p:spPr>
          <a:xfrm>
            <a:off x="6432828" y="1449586"/>
            <a:ext cx="22860" cy="6216372"/>
          </a:xfrm>
          <a:prstGeom prst="roundRect">
            <a:avLst>
              <a:gd fmla="val 125722"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6636901" y="1869162"/>
            <a:ext cx="670560" cy="22860"/>
          </a:xfrm>
          <a:prstGeom prst="roundRect">
            <a:avLst>
              <a:gd fmla="val 125722"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6228755" y="1665089"/>
            <a:ext cx="431006" cy="431006"/>
          </a:xfrm>
          <a:prstGeom prst="roundRect">
            <a:avLst>
              <a:gd fmla="val 6668"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6378893" y="1736884"/>
            <a:ext cx="130731" cy="28741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61615C"/>
              </a:buClr>
              <a:buSzPts val="2250"/>
              <a:buFont typeface="Times New Roman"/>
              <a:buNone/>
            </a:pPr>
            <a:r>
              <a:rPr lang="en-US" sz="2250">
                <a:solidFill>
                  <a:srgbClr val="61615C"/>
                </a:solidFill>
                <a:latin typeface="Times New Roman"/>
                <a:ea typeface="Times New Roman"/>
                <a:cs typeface="Times New Roman"/>
                <a:sym typeface="Times New Roman"/>
              </a:rPr>
              <a:t>1</a:t>
            </a:r>
            <a:endParaRPr sz="2250">
              <a:solidFill>
                <a:schemeClr val="dk1"/>
              </a:solidFill>
              <a:latin typeface="Times New Roman"/>
              <a:ea typeface="Times New Roman"/>
              <a:cs typeface="Times New Roman"/>
              <a:sym typeface="Times New Roman"/>
            </a:endParaRPr>
          </a:p>
        </p:txBody>
      </p:sp>
      <p:sp>
        <p:nvSpPr>
          <p:cNvPr id="106" name="Google Shape;106;p7"/>
          <p:cNvSpPr/>
          <p:nvPr/>
        </p:nvSpPr>
        <p:spPr>
          <a:xfrm>
            <a:off x="7497961" y="1641158"/>
            <a:ext cx="2492812" cy="29944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Research &amp; Analysis </a:t>
            </a:r>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Times New Roman"/>
              <a:ea typeface="Times New Roman"/>
              <a:cs typeface="Times New Roman"/>
              <a:sym typeface="Times New Roman"/>
            </a:endParaRPr>
          </a:p>
        </p:txBody>
      </p:sp>
      <p:sp>
        <p:nvSpPr>
          <p:cNvPr id="107" name="Google Shape;107;p7"/>
          <p:cNvSpPr/>
          <p:nvPr/>
        </p:nvSpPr>
        <p:spPr>
          <a:xfrm>
            <a:off x="7497961" y="2055495"/>
            <a:ext cx="6461879" cy="612934"/>
          </a:xfrm>
          <a:prstGeom prst="rect">
            <a:avLst/>
          </a:prstGeom>
          <a:noFill/>
          <a:ln>
            <a:noFill/>
          </a:ln>
        </p:spPr>
        <p:txBody>
          <a:bodyPr anchorCtr="0" anchor="t" bIns="0" lIns="0" spcFirstLastPara="1" rIns="0" wrap="square" tIns="0">
            <a:noAutofit/>
          </a:bodyPr>
          <a:lstStyle/>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Gather data, explore existing detection methods, analyze deepfake and fake image characteristics. </a:t>
            </a:r>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sp>
        <p:nvSpPr>
          <p:cNvPr id="108" name="Google Shape;108;p7"/>
          <p:cNvSpPr/>
          <p:nvPr/>
        </p:nvSpPr>
        <p:spPr>
          <a:xfrm>
            <a:off x="6636901" y="3471148"/>
            <a:ext cx="670560" cy="22860"/>
          </a:xfrm>
          <a:prstGeom prst="roundRect">
            <a:avLst>
              <a:gd fmla="val 125722"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228755" y="3267075"/>
            <a:ext cx="431006" cy="431006"/>
          </a:xfrm>
          <a:prstGeom prst="roundRect">
            <a:avLst>
              <a:gd fmla="val 6668"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347698" y="3338870"/>
            <a:ext cx="193119" cy="28741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61615C"/>
              </a:buClr>
              <a:buSzPts val="2250"/>
              <a:buFont typeface="Times New Roman"/>
              <a:buNone/>
            </a:pPr>
            <a:r>
              <a:rPr lang="en-US" sz="2250">
                <a:solidFill>
                  <a:srgbClr val="61615C"/>
                </a:solidFill>
                <a:latin typeface="Times New Roman"/>
                <a:ea typeface="Times New Roman"/>
                <a:cs typeface="Times New Roman"/>
                <a:sym typeface="Times New Roman"/>
              </a:rPr>
              <a:t>2</a:t>
            </a:r>
            <a:endParaRPr sz="2250">
              <a:solidFill>
                <a:schemeClr val="dk1"/>
              </a:solidFill>
              <a:latin typeface="Times New Roman"/>
              <a:ea typeface="Times New Roman"/>
              <a:cs typeface="Times New Roman"/>
              <a:sym typeface="Times New Roman"/>
            </a:endParaRPr>
          </a:p>
        </p:txBody>
      </p:sp>
      <p:sp>
        <p:nvSpPr>
          <p:cNvPr id="111" name="Google Shape;111;p7"/>
          <p:cNvSpPr/>
          <p:nvPr/>
        </p:nvSpPr>
        <p:spPr>
          <a:xfrm>
            <a:off x="7497961" y="3243143"/>
            <a:ext cx="2426732" cy="29944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Model Development </a:t>
            </a:r>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Times New Roman"/>
              <a:ea typeface="Times New Roman"/>
              <a:cs typeface="Times New Roman"/>
              <a:sym typeface="Times New Roman"/>
            </a:endParaRPr>
          </a:p>
        </p:txBody>
      </p:sp>
      <p:sp>
        <p:nvSpPr>
          <p:cNvPr id="112" name="Google Shape;112;p7"/>
          <p:cNvSpPr/>
          <p:nvPr/>
        </p:nvSpPr>
        <p:spPr>
          <a:xfrm>
            <a:off x="7497961" y="3657481"/>
            <a:ext cx="6461879" cy="612934"/>
          </a:xfrm>
          <a:prstGeom prst="rect">
            <a:avLst/>
          </a:prstGeom>
          <a:noFill/>
          <a:ln>
            <a:noFill/>
          </a:ln>
        </p:spPr>
        <p:txBody>
          <a:bodyPr anchorCtr="0" anchor="t" bIns="0" lIns="0" spcFirstLastPara="1" rIns="0" wrap="square" tIns="0">
            <a:noAutofit/>
          </a:bodyPr>
          <a:lstStyle/>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Design and train a deep learning model to identify specific features of </a:t>
            </a:r>
            <a:r>
              <a:rPr lang="en-US" sz="1600">
                <a:solidFill>
                  <a:schemeClr val="dk1"/>
                </a:solidFill>
                <a:latin typeface="Times New Roman"/>
                <a:ea typeface="Times New Roman"/>
                <a:cs typeface="Times New Roman"/>
                <a:sym typeface="Times New Roman"/>
              </a:rPr>
              <a:t>deep fakes</a:t>
            </a:r>
            <a:r>
              <a:rPr b="0" i="0" lang="en-US" sz="1600" u="none" cap="none" strike="noStrike">
                <a:solidFill>
                  <a:schemeClr val="dk1"/>
                </a:solidFill>
                <a:latin typeface="Times New Roman"/>
                <a:ea typeface="Times New Roman"/>
                <a:cs typeface="Times New Roman"/>
                <a:sym typeface="Times New Roman"/>
              </a:rPr>
              <a:t> and fake images. </a:t>
            </a:r>
            <a:endParaRPr/>
          </a:p>
          <a:p>
            <a:pPr indent="0" lvl="0" marL="0" marR="0" rtl="0" algn="l">
              <a:spcBef>
                <a:spcPts val="0"/>
              </a:spcBef>
              <a:spcAft>
                <a:spcPts val="0"/>
              </a:spcAft>
              <a:buClr>
                <a:schemeClr val="dk1"/>
              </a:buClr>
              <a:buSzPts val="1500"/>
              <a:buFont typeface="Calibri"/>
              <a:buNone/>
            </a:pPr>
            <a:r>
              <a:t/>
            </a:r>
            <a:endParaRPr sz="1500">
              <a:solidFill>
                <a:schemeClr val="dk1"/>
              </a:solidFill>
              <a:latin typeface="Times New Roman"/>
              <a:ea typeface="Times New Roman"/>
              <a:cs typeface="Times New Roman"/>
              <a:sym typeface="Times New Roman"/>
            </a:endParaRPr>
          </a:p>
        </p:txBody>
      </p:sp>
      <p:sp>
        <p:nvSpPr>
          <p:cNvPr id="113" name="Google Shape;113;p7"/>
          <p:cNvSpPr/>
          <p:nvPr/>
        </p:nvSpPr>
        <p:spPr>
          <a:xfrm>
            <a:off x="6636901" y="5073134"/>
            <a:ext cx="670560" cy="22860"/>
          </a:xfrm>
          <a:prstGeom prst="roundRect">
            <a:avLst>
              <a:gd fmla="val 125722"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6228755" y="4869061"/>
            <a:ext cx="431006" cy="431006"/>
          </a:xfrm>
          <a:prstGeom prst="roundRect">
            <a:avLst>
              <a:gd fmla="val 6668"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6348293" y="4940856"/>
            <a:ext cx="191929" cy="28741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61615C"/>
              </a:buClr>
              <a:buSzPts val="2250"/>
              <a:buFont typeface="Times New Roman"/>
              <a:buNone/>
            </a:pPr>
            <a:r>
              <a:rPr lang="en-US" sz="2250">
                <a:solidFill>
                  <a:srgbClr val="61615C"/>
                </a:solidFill>
                <a:latin typeface="Times New Roman"/>
                <a:ea typeface="Times New Roman"/>
                <a:cs typeface="Times New Roman"/>
                <a:sym typeface="Times New Roman"/>
              </a:rPr>
              <a:t>3</a:t>
            </a:r>
            <a:endParaRPr sz="2250">
              <a:solidFill>
                <a:schemeClr val="dk1"/>
              </a:solidFill>
              <a:latin typeface="Times New Roman"/>
              <a:ea typeface="Times New Roman"/>
              <a:cs typeface="Times New Roman"/>
              <a:sym typeface="Times New Roman"/>
            </a:endParaRPr>
          </a:p>
        </p:txBody>
      </p:sp>
      <p:sp>
        <p:nvSpPr>
          <p:cNvPr id="116" name="Google Shape;116;p7"/>
          <p:cNvSpPr/>
          <p:nvPr/>
        </p:nvSpPr>
        <p:spPr>
          <a:xfrm>
            <a:off x="7497961" y="4845129"/>
            <a:ext cx="2472928" cy="29944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Testing &amp; Evaluation </a:t>
            </a:r>
            <a:endParaRPr/>
          </a:p>
        </p:txBody>
      </p:sp>
      <p:sp>
        <p:nvSpPr>
          <p:cNvPr id="117" name="Google Shape;117;p7"/>
          <p:cNvSpPr/>
          <p:nvPr/>
        </p:nvSpPr>
        <p:spPr>
          <a:xfrm>
            <a:off x="7497961" y="5259467"/>
            <a:ext cx="6461879" cy="612934"/>
          </a:xfrm>
          <a:prstGeom prst="rect">
            <a:avLst/>
          </a:prstGeom>
          <a:noFill/>
          <a:ln>
            <a:noFill/>
          </a:ln>
        </p:spPr>
        <p:txBody>
          <a:bodyPr anchorCtr="0" anchor="t" bIns="0" lIns="0" spcFirstLastPara="1" rIns="0" wrap="square" tIns="0">
            <a:noAutofit/>
          </a:bodyPr>
          <a:lstStyle/>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Evaluate the model's performance, adjust parameters, improve accuracy, and build a robust detection system. </a:t>
            </a:r>
            <a:endParaRPr/>
          </a:p>
        </p:txBody>
      </p:sp>
      <p:sp>
        <p:nvSpPr>
          <p:cNvPr id="118" name="Google Shape;118;p7"/>
          <p:cNvSpPr/>
          <p:nvPr/>
        </p:nvSpPr>
        <p:spPr>
          <a:xfrm>
            <a:off x="6636901" y="6675120"/>
            <a:ext cx="670560" cy="22860"/>
          </a:xfrm>
          <a:prstGeom prst="roundRect">
            <a:avLst>
              <a:gd fmla="val 125722"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6228755" y="6471047"/>
            <a:ext cx="431006" cy="431006"/>
          </a:xfrm>
          <a:prstGeom prst="roundRect">
            <a:avLst>
              <a:gd fmla="val 6668"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6347698" y="6542842"/>
            <a:ext cx="193119" cy="28741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61615C"/>
              </a:buClr>
              <a:buSzPts val="2250"/>
              <a:buFont typeface="Times New Roman"/>
              <a:buNone/>
            </a:pPr>
            <a:r>
              <a:rPr lang="en-US" sz="2250">
                <a:solidFill>
                  <a:srgbClr val="61615C"/>
                </a:solidFill>
                <a:latin typeface="Times New Roman"/>
                <a:ea typeface="Times New Roman"/>
                <a:cs typeface="Times New Roman"/>
                <a:sym typeface="Times New Roman"/>
              </a:rPr>
              <a:t>4</a:t>
            </a:r>
            <a:endParaRPr sz="2250">
              <a:solidFill>
                <a:schemeClr val="dk1"/>
              </a:solidFill>
              <a:latin typeface="Times New Roman"/>
              <a:ea typeface="Times New Roman"/>
              <a:cs typeface="Times New Roman"/>
              <a:sym typeface="Times New Roman"/>
            </a:endParaRPr>
          </a:p>
        </p:txBody>
      </p:sp>
      <p:sp>
        <p:nvSpPr>
          <p:cNvPr id="121" name="Google Shape;121;p7"/>
          <p:cNvSpPr/>
          <p:nvPr/>
        </p:nvSpPr>
        <p:spPr>
          <a:xfrm>
            <a:off x="7497961" y="6447115"/>
            <a:ext cx="3157299" cy="29944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Deployment &amp; Integration </a:t>
            </a:r>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Times New Roman"/>
              <a:ea typeface="Times New Roman"/>
              <a:cs typeface="Times New Roman"/>
              <a:sym typeface="Times New Roman"/>
            </a:endParaRPr>
          </a:p>
        </p:txBody>
      </p:sp>
      <p:sp>
        <p:nvSpPr>
          <p:cNvPr id="122" name="Google Shape;122;p7"/>
          <p:cNvSpPr/>
          <p:nvPr/>
        </p:nvSpPr>
        <p:spPr>
          <a:xfrm>
            <a:off x="7497961" y="6861453"/>
            <a:ext cx="6461879" cy="612934"/>
          </a:xfrm>
          <a:prstGeom prst="rect">
            <a:avLst/>
          </a:prstGeom>
          <a:noFill/>
          <a:ln>
            <a:noFill/>
          </a:ln>
        </p:spPr>
        <p:txBody>
          <a:bodyPr anchorCtr="0" anchor="t" bIns="0" lIns="0" spcFirstLastPara="1" rIns="0" wrap="square" tIns="0">
            <a:noAutofit/>
          </a:bodyPr>
          <a:lstStyle/>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Develop a user-friendly interface, integrate the model into existing platforms, and ensure accessibility for various users. </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id="123" name="Google Shape;123;p7"/>
          <p:cNvPicPr preferRelativeResize="0"/>
          <p:nvPr/>
        </p:nvPicPr>
        <p:blipFill rotWithShape="1">
          <a:blip r:embed="rId3">
            <a:alphaModFix/>
          </a:blip>
          <a:srcRect b="0" l="0" r="0" t="0"/>
          <a:stretch/>
        </p:blipFill>
        <p:spPr>
          <a:xfrm>
            <a:off x="128934" y="1417307"/>
            <a:ext cx="5426373" cy="53949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nvSpPr>
        <p:spPr>
          <a:xfrm>
            <a:off x="1479999" y="1351875"/>
            <a:ext cx="11374800" cy="6403200"/>
          </a:xfrm>
          <a:prstGeom prst="rect">
            <a:avLst/>
          </a:prstGeom>
          <a:noFill/>
          <a:ln>
            <a:noFill/>
          </a:ln>
        </p:spPr>
        <p:txBody>
          <a:bodyPr anchorCtr="0" anchor="ctr" bIns="45700" lIns="91425" spcFirstLastPara="1" rIns="91425" wrap="square" tIns="45700">
            <a:noAutofit/>
          </a:bodyPr>
          <a:lstStyle/>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1 - Ideation:</a:t>
            </a:r>
            <a:r>
              <a:rPr b="0" i="0" lang="en-US" sz="2000" u="none" cap="none" strike="noStrike">
                <a:solidFill>
                  <a:schemeClr val="dk1"/>
                </a:solidFill>
                <a:latin typeface="Times New Roman"/>
                <a:ea typeface="Times New Roman"/>
                <a:cs typeface="Times New Roman"/>
                <a:sym typeface="Times New Roman"/>
              </a:rPr>
              <a:t> Define project goals, scope, and key performance metrics.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2 - Ideation:</a:t>
            </a:r>
            <a:r>
              <a:rPr b="0" i="0" lang="en-US" sz="2000" u="none" cap="none" strike="noStrike">
                <a:solidFill>
                  <a:schemeClr val="dk1"/>
                </a:solidFill>
                <a:latin typeface="Times New Roman"/>
                <a:ea typeface="Times New Roman"/>
                <a:cs typeface="Times New Roman"/>
                <a:sym typeface="Times New Roman"/>
              </a:rPr>
              <a:t> Research current deepfake detection trends and challenges.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3 - Research:</a:t>
            </a:r>
            <a:r>
              <a:rPr b="0" i="0" lang="en-US" sz="2000" u="none" cap="none" strike="noStrike">
                <a:solidFill>
                  <a:schemeClr val="dk1"/>
                </a:solidFill>
                <a:latin typeface="Times New Roman"/>
                <a:ea typeface="Times New Roman"/>
                <a:cs typeface="Times New Roman"/>
                <a:sym typeface="Times New Roman"/>
              </a:rPr>
              <a:t> Study state-of-the-art detection algorithms and datasets.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4 - Research:</a:t>
            </a:r>
            <a:r>
              <a:rPr b="0" i="0" lang="en-US" sz="2000" u="none" cap="none" strike="noStrike">
                <a:solidFill>
                  <a:schemeClr val="dk1"/>
                </a:solidFill>
                <a:latin typeface="Times New Roman"/>
                <a:ea typeface="Times New Roman"/>
                <a:cs typeface="Times New Roman"/>
                <a:sym typeface="Times New Roman"/>
              </a:rPr>
              <a:t> Explore transfer learning and anomaly detection approaches.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5 - Design:</a:t>
            </a:r>
            <a:r>
              <a:rPr b="0" i="0" lang="en-US" sz="2000" u="none" cap="none" strike="noStrike">
                <a:solidFill>
                  <a:schemeClr val="dk1"/>
                </a:solidFill>
                <a:latin typeface="Times New Roman"/>
                <a:ea typeface="Times New Roman"/>
                <a:cs typeface="Times New Roman"/>
                <a:sym typeface="Times New Roman"/>
              </a:rPr>
              <a:t> Design system architecture and choose development tools.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6 - Design:</a:t>
            </a:r>
            <a:r>
              <a:rPr b="0" i="0" lang="en-US" sz="2000" u="none" cap="none" strike="noStrike">
                <a:solidFill>
                  <a:schemeClr val="dk1"/>
                </a:solidFill>
                <a:latin typeface="Times New Roman"/>
                <a:ea typeface="Times New Roman"/>
                <a:cs typeface="Times New Roman"/>
                <a:sym typeface="Times New Roman"/>
              </a:rPr>
              <a:t> Plan data collection, augmentation, and model pipeline.</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7 - Development:</a:t>
            </a:r>
            <a:r>
              <a:rPr b="0" i="0" lang="en-US" sz="2000" u="none" cap="none" strike="noStrike">
                <a:solidFill>
                  <a:schemeClr val="dk1"/>
                </a:solidFill>
                <a:latin typeface="Times New Roman"/>
                <a:ea typeface="Times New Roman"/>
                <a:cs typeface="Times New Roman"/>
                <a:sym typeface="Times New Roman"/>
              </a:rPr>
              <a:t> Implement pre-processing and feature extraction methods.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8 - Development:</a:t>
            </a:r>
            <a:r>
              <a:rPr b="0" i="0" lang="en-US" sz="2000" u="none" cap="none" strike="noStrike">
                <a:solidFill>
                  <a:schemeClr val="dk1"/>
                </a:solidFill>
                <a:latin typeface="Times New Roman"/>
                <a:ea typeface="Times New Roman"/>
                <a:cs typeface="Times New Roman"/>
                <a:sym typeface="Times New Roman"/>
              </a:rPr>
              <a:t> Develop and train the </a:t>
            </a:r>
            <a:r>
              <a:rPr lang="en-US" sz="2000">
                <a:solidFill>
                  <a:schemeClr val="dk1"/>
                </a:solidFill>
                <a:latin typeface="Times New Roman"/>
                <a:ea typeface="Times New Roman"/>
                <a:cs typeface="Times New Roman"/>
                <a:sym typeface="Times New Roman"/>
              </a:rPr>
              <a:t>deep fake</a:t>
            </a:r>
            <a:r>
              <a:rPr b="0" i="0" lang="en-US" sz="2000" u="none" cap="none" strike="noStrike">
                <a:solidFill>
                  <a:schemeClr val="dk1"/>
                </a:solidFill>
                <a:latin typeface="Times New Roman"/>
                <a:ea typeface="Times New Roman"/>
                <a:cs typeface="Times New Roman"/>
                <a:sym typeface="Times New Roman"/>
              </a:rPr>
              <a:t> detection models.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9 - Development:</a:t>
            </a:r>
            <a:r>
              <a:rPr b="0" i="0" lang="en-US" sz="2000" u="none" cap="none" strike="noStrike">
                <a:solidFill>
                  <a:schemeClr val="dk1"/>
                </a:solidFill>
                <a:latin typeface="Times New Roman"/>
                <a:ea typeface="Times New Roman"/>
                <a:cs typeface="Times New Roman"/>
                <a:sym typeface="Times New Roman"/>
              </a:rPr>
              <a:t> Fine-tune models and experiment with hybrid approaches.</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10 - Testing:</a:t>
            </a:r>
            <a:r>
              <a:rPr b="0" i="0" lang="en-US" sz="2000" u="none" cap="none" strike="noStrike">
                <a:solidFill>
                  <a:schemeClr val="dk1"/>
                </a:solidFill>
                <a:latin typeface="Times New Roman"/>
                <a:ea typeface="Times New Roman"/>
                <a:cs typeface="Times New Roman"/>
                <a:sym typeface="Times New Roman"/>
              </a:rPr>
              <a:t> Test models with cross-validation and evaluate performance.</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11 - Testing:</a:t>
            </a:r>
            <a:r>
              <a:rPr b="0" i="0" lang="en-US" sz="2000" u="none" cap="none" strike="noStrike">
                <a:solidFill>
                  <a:schemeClr val="dk1"/>
                </a:solidFill>
                <a:latin typeface="Times New Roman"/>
                <a:ea typeface="Times New Roman"/>
                <a:cs typeface="Times New Roman"/>
                <a:sym typeface="Times New Roman"/>
              </a:rPr>
              <a:t> Perform error analysis and adjust the model for accuracy.</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12 - Deployment:</a:t>
            </a:r>
            <a:r>
              <a:rPr b="0" i="0" lang="en-US" sz="2000" u="none" cap="none" strike="noStrike">
                <a:solidFill>
                  <a:schemeClr val="dk1"/>
                </a:solidFill>
                <a:latin typeface="Times New Roman"/>
                <a:ea typeface="Times New Roman"/>
                <a:cs typeface="Times New Roman"/>
                <a:sym typeface="Times New Roman"/>
              </a:rPr>
              <a:t> Deploy the model to production and set up monitoring.</a:t>
            </a:r>
            <a:endParaRPr sz="2000"/>
          </a:p>
          <a:p>
            <a:pPr indent="-355600" lvl="0" marL="914400" marR="0" rtl="0" algn="l">
              <a:lnSpc>
                <a:spcPct val="15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Week 13 - Deployment:</a:t>
            </a:r>
            <a:r>
              <a:rPr b="0" i="0" lang="en-US" sz="2000" u="none" cap="none" strike="noStrike">
                <a:solidFill>
                  <a:schemeClr val="dk1"/>
                </a:solidFill>
                <a:latin typeface="Times New Roman"/>
                <a:ea typeface="Times New Roman"/>
                <a:cs typeface="Times New Roman"/>
                <a:sym typeface="Times New Roman"/>
              </a:rPr>
              <a:t> Integrate the model with the user interface and update as needed.</a:t>
            </a:r>
            <a:endParaRPr sz="2000"/>
          </a:p>
        </p:txBody>
      </p:sp>
      <p:sp>
        <p:nvSpPr>
          <p:cNvPr id="129" name="Google Shape;129;p8"/>
          <p:cNvSpPr txBox="1"/>
          <p:nvPr/>
        </p:nvSpPr>
        <p:spPr>
          <a:xfrm>
            <a:off x="130630" y="671541"/>
            <a:ext cx="7315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Project Timeline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0"/>
          <p:cNvSpPr/>
          <p:nvPr/>
        </p:nvSpPr>
        <p:spPr>
          <a:xfrm>
            <a:off x="6506994" y="264880"/>
            <a:ext cx="6978300" cy="708900"/>
          </a:xfrm>
          <a:prstGeom prst="rect">
            <a:avLst/>
          </a:prstGeom>
          <a:noFill/>
          <a:ln>
            <a:noFill/>
          </a:ln>
        </p:spPr>
        <p:txBody>
          <a:bodyPr anchorCtr="0" anchor="t" bIns="0" lIns="0" spcFirstLastPara="1" rIns="0" wrap="square" tIns="0">
            <a:noAutofit/>
          </a:bodyPr>
          <a:lstStyle/>
          <a:p>
            <a:pPr indent="0" lvl="0" marL="0" marR="0" rtl="0" algn="ctr">
              <a:lnSpc>
                <a:spcPct val="231250"/>
              </a:lnSpc>
              <a:spcBef>
                <a:spcPts val="0"/>
              </a:spcBef>
              <a:spcAft>
                <a:spcPts val="0"/>
              </a:spcAft>
              <a:buClr>
                <a:srgbClr val="1D1D1B"/>
              </a:buClr>
              <a:buSzPts val="2400"/>
              <a:buFont typeface="Times New Roman"/>
              <a:buNone/>
            </a:pPr>
            <a:r>
              <a:rPr b="1" lang="en-US" sz="2400">
                <a:solidFill>
                  <a:srgbClr val="1D1D1B"/>
                </a:solidFill>
                <a:latin typeface="Times New Roman"/>
                <a:ea typeface="Times New Roman"/>
                <a:cs typeface="Times New Roman"/>
                <a:sym typeface="Times New Roman"/>
              </a:rPr>
              <a:t>Understanding The User</a:t>
            </a:r>
            <a:endParaRPr b="1" sz="2400">
              <a:solidFill>
                <a:schemeClr val="dk1"/>
              </a:solidFill>
              <a:latin typeface="Times New Roman"/>
              <a:ea typeface="Times New Roman"/>
              <a:cs typeface="Times New Roman"/>
              <a:sym typeface="Times New Roman"/>
            </a:endParaRPr>
          </a:p>
        </p:txBody>
      </p:sp>
      <p:sp>
        <p:nvSpPr>
          <p:cNvPr id="136" name="Google Shape;136;p10"/>
          <p:cNvSpPr/>
          <p:nvPr/>
        </p:nvSpPr>
        <p:spPr>
          <a:xfrm>
            <a:off x="6507004" y="3977164"/>
            <a:ext cx="3211235" cy="1814513"/>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sp>
        <p:nvSpPr>
          <p:cNvPr id="137" name="Google Shape;137;p10"/>
          <p:cNvSpPr/>
          <p:nvPr/>
        </p:nvSpPr>
        <p:spPr>
          <a:xfrm>
            <a:off x="10398681" y="3486745"/>
            <a:ext cx="2835235" cy="35433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chemeClr val="dk1"/>
              </a:buClr>
              <a:buSzPts val="2400"/>
              <a:buFont typeface="Calibri"/>
              <a:buNone/>
            </a:pPr>
            <a:r>
              <a:t/>
            </a:r>
            <a:endParaRPr b="1" sz="2400">
              <a:solidFill>
                <a:schemeClr val="dk1"/>
              </a:solidFill>
              <a:latin typeface="Times New Roman"/>
              <a:ea typeface="Times New Roman"/>
              <a:cs typeface="Times New Roman"/>
              <a:sym typeface="Times New Roman"/>
            </a:endParaRPr>
          </a:p>
        </p:txBody>
      </p:sp>
      <p:sp>
        <p:nvSpPr>
          <p:cNvPr id="138" name="Google Shape;138;p10"/>
          <p:cNvSpPr/>
          <p:nvPr/>
        </p:nvSpPr>
        <p:spPr>
          <a:xfrm>
            <a:off x="10398681" y="3977164"/>
            <a:ext cx="3211235" cy="2381487"/>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sp>
        <p:nvSpPr>
          <p:cNvPr id="139" name="Google Shape;139;p10"/>
          <p:cNvSpPr txBox="1"/>
          <p:nvPr/>
        </p:nvSpPr>
        <p:spPr>
          <a:xfrm>
            <a:off x="5994916" y="1354659"/>
            <a:ext cx="7483800" cy="5941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User Persona 01: </a:t>
            </a:r>
            <a:r>
              <a:rPr b="1" lang="en-US" sz="1800">
                <a:solidFill>
                  <a:schemeClr val="dk1"/>
                </a:solidFill>
                <a:latin typeface="Times New Roman"/>
                <a:ea typeface="Times New Roman"/>
                <a:cs typeface="Times New Roman"/>
                <a:sym typeface="Times New Roman"/>
              </a:rPr>
              <a:t>The Concerned Social Media User</a:t>
            </a:r>
            <a:endParaRPr/>
          </a:p>
          <a:p>
            <a:pPr indent="0" lvl="0" marL="0" marR="0" rtl="0" algn="l">
              <a:lnSpc>
                <a:spcPct val="150000"/>
              </a:lnSpc>
              <a:spcBef>
                <a:spcPts val="0"/>
              </a:spcBef>
              <a:spcAft>
                <a:spcPts val="0"/>
              </a:spcAft>
              <a:buNone/>
            </a:pPr>
            <a:r>
              <a:rPr b="1" lang="en-US" sz="1800">
                <a:solidFill>
                  <a:schemeClr val="dk1"/>
                </a:solidFill>
                <a:latin typeface="Times New Roman"/>
                <a:ea typeface="Times New Roman"/>
                <a:cs typeface="Times New Roman"/>
                <a:sym typeface="Times New Roman"/>
              </a:rPr>
              <a:t>Name:</a:t>
            </a:r>
            <a:r>
              <a:rPr lang="en-US" sz="1800">
                <a:solidFill>
                  <a:schemeClr val="dk1"/>
                </a:solidFill>
                <a:latin typeface="Times New Roman"/>
                <a:ea typeface="Times New Roman"/>
                <a:cs typeface="Times New Roman"/>
                <a:sym typeface="Times New Roman"/>
              </a:rPr>
              <a:t> Emily Johnson</a:t>
            </a:r>
            <a:br>
              <a:rPr lang="en-US" sz="1800">
                <a:solidFill>
                  <a:schemeClr val="dk1"/>
                </a:solidFill>
                <a:latin typeface="Times New Roman"/>
                <a:ea typeface="Times New Roman"/>
                <a:cs typeface="Times New Roman"/>
                <a:sym typeface="Times New Roman"/>
              </a:rPr>
            </a:br>
            <a:r>
              <a:rPr b="1" lang="en-US" sz="1800">
                <a:solidFill>
                  <a:schemeClr val="dk1"/>
                </a:solidFill>
                <a:latin typeface="Times New Roman"/>
                <a:ea typeface="Times New Roman"/>
                <a:cs typeface="Times New Roman"/>
                <a:sym typeface="Times New Roman"/>
              </a:rPr>
              <a:t>Age:</a:t>
            </a:r>
            <a:r>
              <a:rPr lang="en-US" sz="1800">
                <a:solidFill>
                  <a:schemeClr val="dk1"/>
                </a:solidFill>
                <a:latin typeface="Times New Roman"/>
                <a:ea typeface="Times New Roman"/>
                <a:cs typeface="Times New Roman"/>
                <a:sym typeface="Times New Roman"/>
              </a:rPr>
              <a:t> 28</a:t>
            </a:r>
            <a:br>
              <a:rPr lang="en-US" sz="18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Occupation: </a:t>
            </a:r>
            <a:r>
              <a:rPr lang="en-US" sz="1800">
                <a:solidFill>
                  <a:schemeClr val="dk1"/>
                </a:solidFill>
                <a:latin typeface="Times New Roman"/>
                <a:ea typeface="Times New Roman"/>
                <a:cs typeface="Times New Roman"/>
                <a:sym typeface="Times New Roman"/>
              </a:rPr>
              <a:t>Marketing Specialist</a:t>
            </a:r>
            <a:br>
              <a:rPr lang="en-US" sz="18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Tech Proficiency:</a:t>
            </a:r>
            <a:r>
              <a:rPr lang="en-US" sz="20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Moderate</a:t>
            </a:r>
            <a:endParaRPr/>
          </a:p>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Goals &amp; Needs:</a:t>
            </a:r>
            <a:endParaRPr sz="2000">
              <a:solidFill>
                <a:schemeClr val="dk1"/>
              </a:solidFill>
              <a:latin typeface="Times New Roman"/>
              <a:ea typeface="Times New Roman"/>
              <a:cs typeface="Times New Roman"/>
              <a:sym typeface="Times New Roman"/>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Wants to verify the authenticity of images shared on social media.</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Concerned about misinformation and manipulated content.</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Prefers an easy-to-use tool that quickly detects </a:t>
            </a:r>
            <a:r>
              <a:rPr lang="en-US" sz="1800">
                <a:solidFill>
                  <a:schemeClr val="dk1"/>
                </a:solidFill>
                <a:latin typeface="Times New Roman"/>
                <a:ea typeface="Times New Roman"/>
                <a:cs typeface="Times New Roman"/>
                <a:sym typeface="Times New Roman"/>
              </a:rPr>
              <a:t>deep fakes</a:t>
            </a:r>
            <a:r>
              <a:rPr b="0" i="0" lang="en-US" sz="1800" u="none" cap="none" strike="noStrike">
                <a:solidFill>
                  <a:schemeClr val="dk1"/>
                </a:solidFill>
                <a:latin typeface="Times New Roman"/>
                <a:ea typeface="Times New Roman"/>
                <a:cs typeface="Times New Roman"/>
                <a:sym typeface="Times New Roman"/>
              </a:rPr>
              <a:t>.</a:t>
            </a:r>
            <a:endParaRPr/>
          </a:p>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Pain Points:</a:t>
            </a:r>
            <a:endParaRPr sz="2000">
              <a:solidFill>
                <a:schemeClr val="dk1"/>
              </a:solidFill>
              <a:latin typeface="Times New Roman"/>
              <a:ea typeface="Times New Roman"/>
              <a:cs typeface="Times New Roman"/>
              <a:sym typeface="Times New Roman"/>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Lacks technical expertise to manually verify images.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Struggles with distinguishing real vs. fake content.</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Worries about privacy and data security.</a:t>
            </a:r>
            <a:endParaRPr/>
          </a:p>
          <a:p>
            <a:pPr indent="0" lvl="0" marL="0" marR="0" rtl="0" algn="l">
              <a:lnSpc>
                <a:spcPct val="150000"/>
              </a:lnSpc>
              <a:spcBef>
                <a:spcPts val="0"/>
              </a:spcBef>
              <a:spcAft>
                <a:spcPts val="0"/>
              </a:spcAft>
              <a:buNone/>
            </a:pPr>
            <a:r>
              <a:t/>
            </a:r>
            <a:endParaRPr/>
          </a:p>
        </p:txBody>
      </p:sp>
      <p:pic>
        <p:nvPicPr>
          <p:cNvPr id="140" name="Google Shape;140;p10"/>
          <p:cNvPicPr preferRelativeResize="0"/>
          <p:nvPr/>
        </p:nvPicPr>
        <p:blipFill>
          <a:blip r:embed="rId3">
            <a:alphaModFix/>
          </a:blip>
          <a:stretch>
            <a:fillRect/>
          </a:stretch>
        </p:blipFill>
        <p:spPr>
          <a:xfrm>
            <a:off x="152400" y="152400"/>
            <a:ext cx="5283200" cy="792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nvSpPr>
        <p:spPr>
          <a:xfrm>
            <a:off x="210094" y="977537"/>
            <a:ext cx="9104700" cy="6033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User Persona 02: </a:t>
            </a:r>
            <a:r>
              <a:rPr b="1" lang="en-US" sz="1800">
                <a:solidFill>
                  <a:schemeClr val="dk1"/>
                </a:solidFill>
                <a:latin typeface="Times New Roman"/>
                <a:ea typeface="Times New Roman"/>
                <a:cs typeface="Times New Roman"/>
                <a:sym typeface="Times New Roman"/>
              </a:rPr>
              <a:t>The Digital Forensics Analyst</a:t>
            </a:r>
            <a:endParaRPr/>
          </a:p>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Name:</a:t>
            </a:r>
            <a:r>
              <a:rPr lang="en-US" sz="20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Daniel Carter</a:t>
            </a:r>
            <a:br>
              <a:rPr lang="en-US" sz="18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Age:</a:t>
            </a:r>
            <a:r>
              <a:rPr lang="en-US" sz="20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35</a:t>
            </a:r>
            <a:br>
              <a:rPr lang="en-US" sz="18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Occupation:</a:t>
            </a:r>
            <a:r>
              <a:rPr lang="en-US" sz="20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Cybersecurity Analyst</a:t>
            </a:r>
            <a:br>
              <a:rPr lang="en-US" sz="1800">
                <a:solidFill>
                  <a:schemeClr val="dk1"/>
                </a:solidFill>
                <a:latin typeface="Times New Roman"/>
                <a:ea typeface="Times New Roman"/>
                <a:cs typeface="Times New Roman"/>
                <a:sym typeface="Times New Roman"/>
              </a:rPr>
            </a:br>
            <a:r>
              <a:rPr b="1" lang="en-US" sz="2000">
                <a:solidFill>
                  <a:schemeClr val="dk1"/>
                </a:solidFill>
                <a:latin typeface="Times New Roman"/>
                <a:ea typeface="Times New Roman"/>
                <a:cs typeface="Times New Roman"/>
                <a:sym typeface="Times New Roman"/>
              </a:rPr>
              <a:t>Tech Proficiency:</a:t>
            </a:r>
            <a:r>
              <a:rPr lang="en-US" sz="20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Expert</a:t>
            </a:r>
            <a:endParaRPr/>
          </a:p>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Goals &amp; Needs:</a:t>
            </a:r>
            <a:endParaRPr sz="2000">
              <a:solidFill>
                <a:schemeClr val="dk1"/>
              </a:solidFill>
              <a:latin typeface="Times New Roman"/>
              <a:ea typeface="Times New Roman"/>
              <a:cs typeface="Times New Roman"/>
              <a:sym typeface="Times New Roman"/>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Needs advanced </a:t>
            </a:r>
            <a:r>
              <a:rPr lang="en-US" sz="1800">
                <a:solidFill>
                  <a:schemeClr val="dk1"/>
                </a:solidFill>
                <a:latin typeface="Times New Roman"/>
                <a:ea typeface="Times New Roman"/>
                <a:cs typeface="Times New Roman"/>
                <a:sym typeface="Times New Roman"/>
              </a:rPr>
              <a:t>deep face</a:t>
            </a:r>
            <a:r>
              <a:rPr b="0" i="0" lang="en-US" sz="1800" u="none" cap="none" strike="noStrike">
                <a:solidFill>
                  <a:schemeClr val="dk1"/>
                </a:solidFill>
                <a:latin typeface="Times New Roman"/>
                <a:ea typeface="Times New Roman"/>
                <a:cs typeface="Times New Roman"/>
                <a:sym typeface="Times New Roman"/>
              </a:rPr>
              <a:t> detection tools for investigations.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Requires detailed metadata and AI-based analysis.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Wants integration with forensic software and API access.</a:t>
            </a:r>
            <a:endParaRPr/>
          </a:p>
          <a:p>
            <a:pPr indent="0" lvl="0" marL="0" marR="0" rtl="0" algn="l">
              <a:lnSpc>
                <a:spcPct val="150000"/>
              </a:lnSpc>
              <a:spcBef>
                <a:spcPts val="0"/>
              </a:spcBef>
              <a:spcAft>
                <a:spcPts val="0"/>
              </a:spcAft>
              <a:buNone/>
            </a:pPr>
            <a:r>
              <a:rPr b="1" lang="en-US" sz="2000">
                <a:solidFill>
                  <a:schemeClr val="dk1"/>
                </a:solidFill>
                <a:latin typeface="Times New Roman"/>
                <a:ea typeface="Times New Roman"/>
                <a:cs typeface="Times New Roman"/>
                <a:sym typeface="Times New Roman"/>
              </a:rPr>
              <a:t>Pain Points:</a:t>
            </a:r>
            <a:endParaRPr sz="2000">
              <a:solidFill>
                <a:schemeClr val="dk1"/>
              </a:solidFill>
              <a:latin typeface="Times New Roman"/>
              <a:ea typeface="Times New Roman"/>
              <a:cs typeface="Times New Roman"/>
              <a:sym typeface="Times New Roman"/>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Many detection tools lack transparency in results.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Needs a way to detect complex AI-generated alterations.</a:t>
            </a:r>
            <a:endParaRPr/>
          </a:p>
          <a:p>
            <a:pPr indent="-114300" lvl="1"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Requires high accuracy and minimal false positives.</a:t>
            </a:r>
            <a:endParaRPr/>
          </a:p>
          <a:p>
            <a:pPr indent="0" lvl="0" marL="0" marR="0" rtl="0" algn="l">
              <a:lnSpc>
                <a:spcPct val="150000"/>
              </a:lnSpc>
              <a:spcBef>
                <a:spcPts val="0"/>
              </a:spcBef>
              <a:spcAft>
                <a:spcPts val="0"/>
              </a:spcAft>
              <a:buNone/>
            </a:pPr>
            <a:r>
              <a:t/>
            </a:r>
            <a:endParaRPr/>
          </a:p>
        </p:txBody>
      </p:sp>
      <p:pic>
        <p:nvPicPr>
          <p:cNvPr id="146" name="Google Shape;146;p11"/>
          <p:cNvPicPr preferRelativeResize="0"/>
          <p:nvPr/>
        </p:nvPicPr>
        <p:blipFill rotWithShape="1">
          <a:blip r:embed="rId3">
            <a:alphaModFix/>
          </a:blip>
          <a:srcRect b="0" l="0" r="0" t="0"/>
          <a:stretch/>
        </p:blipFill>
        <p:spPr>
          <a:xfrm>
            <a:off x="9091749" y="0"/>
            <a:ext cx="5538652" cy="822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2025-01-29T04:25:17Z</dcterms:created>
  <dc:creator>PptxGenJS</dc:creator>
</cp:coreProperties>
</file>